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62" r:id="rId2"/>
    <p:sldId id="383" r:id="rId3"/>
    <p:sldId id="410" r:id="rId4"/>
    <p:sldId id="413" r:id="rId5"/>
    <p:sldId id="388" r:id="rId6"/>
    <p:sldId id="409" r:id="rId7"/>
    <p:sldId id="393" r:id="rId8"/>
    <p:sldId id="412" r:id="rId9"/>
    <p:sldId id="386" r:id="rId10"/>
    <p:sldId id="397" r:id="rId11"/>
    <p:sldId id="384" r:id="rId12"/>
    <p:sldId id="414" r:id="rId13"/>
    <p:sldId id="385" r:id="rId14"/>
    <p:sldId id="390" r:id="rId15"/>
    <p:sldId id="387" r:id="rId16"/>
    <p:sldId id="403" r:id="rId17"/>
    <p:sldId id="389" r:id="rId18"/>
    <p:sldId id="391" r:id="rId19"/>
    <p:sldId id="398" r:id="rId20"/>
    <p:sldId id="394" r:id="rId21"/>
    <p:sldId id="399" r:id="rId22"/>
    <p:sldId id="401" r:id="rId23"/>
    <p:sldId id="407" r:id="rId24"/>
    <p:sldId id="406" r:id="rId25"/>
    <p:sldId id="408" r:id="rId26"/>
    <p:sldId id="411" r:id="rId27"/>
    <p:sldId id="396" r:id="rId28"/>
  </p:sldIdLst>
  <p:sldSz cx="9144000" cy="6858000" type="screen4x3"/>
  <p:notesSz cx="6805613" cy="99393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CF9222"/>
    <a:srgbClr val="FFBB07"/>
    <a:srgbClr val="B37C2F"/>
    <a:srgbClr val="DAE9F6"/>
    <a:srgbClr val="FFFBEF"/>
    <a:srgbClr val="FFFAEB"/>
    <a:srgbClr val="FF7C80"/>
    <a:srgbClr val="9999FF"/>
    <a:srgbClr val="4171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136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869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869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E3FCA-7FA3-46B6-9380-3F9A4ADAE9E7}" type="datetimeFigureOut">
              <a:rPr lang="th-TH" smtClean="0"/>
              <a:t>01/03/67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514B83-5481-4551-B3E2-62E8334DCA8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357825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869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869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F14CFB-F933-43F1-9CA4-E05F8013855B}" type="datetimeFigureOut">
              <a:rPr lang="th-TH" smtClean="0"/>
              <a:t>01/03/67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1987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3308"/>
            <a:ext cx="544449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FF442-18D2-42DD-80CB-F1C488A02E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18121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833693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10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851465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11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841588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12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743800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13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109234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14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775033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15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026072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16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891597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17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478793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18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518254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19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26092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746448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20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376967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21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272707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22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835332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23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045941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24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645804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25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135175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26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273677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27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76388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37216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92919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61982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9219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741713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452892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F442-18D2-42DD-80CB-F1C488A02E28}" type="slidenum">
              <a:rPr lang="th-TH" smtClean="0"/>
              <a:t>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62763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3D29-B594-4D9B-B30B-A847C4DB1CF5}" type="datetime1">
              <a:rPr lang="th-TH" smtClean="0"/>
              <a:t>01/03/67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61532" y="6356351"/>
            <a:ext cx="2057400" cy="365125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8A3DC03D-864C-4538-9A98-505BFEA4D692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034414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7F0C8-8BA4-4426-9F1C-E74296AC5E95}" type="datetime1">
              <a:rPr lang="th-TH" smtClean="0"/>
              <a:t>01/03/67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68106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1DCE3-4066-4B08-9C3E-15A89A3718B6}" type="datetime1">
              <a:rPr lang="th-TH" smtClean="0"/>
              <a:t>01/03/67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30401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6456D-708E-4CB4-B3C5-659D4B8BDF52}" type="datetime1">
              <a:rPr lang="th-TH" smtClean="0"/>
              <a:t>01/03/67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23381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64F75-F579-4ADC-A57F-9ED68D4CECAA}" type="datetime1">
              <a:rPr lang="th-TH" smtClean="0"/>
              <a:t>01/03/67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41251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6DA05-E041-476D-9A8D-950670A9DD10}" type="datetime1">
              <a:rPr lang="th-TH" smtClean="0"/>
              <a:t>01/03/67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94243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EF83D-49F0-4F62-918E-CB542EA570F6}" type="datetime1">
              <a:rPr lang="th-TH" smtClean="0"/>
              <a:t>01/03/67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57136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57F8-B6CA-4D2D-AD2C-3AB20CFA44A5}" type="datetime1">
              <a:rPr lang="th-TH" smtClean="0"/>
              <a:t>01/03/67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10671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29B44-4225-4393-9A81-ABB5F68296A4}" type="datetime1">
              <a:rPr lang="th-TH" smtClean="0"/>
              <a:t>01/03/67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44773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B3320-79FD-41A4-A810-1BDF8A2FD7FA}" type="datetime1">
              <a:rPr lang="th-TH" smtClean="0"/>
              <a:t>01/03/67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46464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58705-E75C-4ED0-B80D-E48C761CA800}" type="datetime1">
              <a:rPr lang="th-TH" smtClean="0"/>
              <a:t>01/03/67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47510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5DEE8-C80A-43D4-84B6-C443E25BF6EB}" type="datetime1">
              <a:rPr lang="th-TH" smtClean="0"/>
              <a:t>01/03/67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DC03D-864C-4538-9A98-505BFEA4D69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61946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1</a:t>
            </a:fld>
            <a:endParaRPr lang="th-TH" dirty="0"/>
          </a:p>
        </p:txBody>
      </p:sp>
      <p:sp>
        <p:nvSpPr>
          <p:cNvPr id="22" name="TextBox 21"/>
          <p:cNvSpPr txBox="1"/>
          <p:nvPr/>
        </p:nvSpPr>
        <p:spPr>
          <a:xfrm>
            <a:off x="0" y="806101"/>
            <a:ext cx="9146706" cy="1031051"/>
          </a:xfrm>
          <a:prstGeom prst="rect">
            <a:avLst/>
          </a:prstGeom>
          <a:solidFill>
            <a:srgbClr val="000066"/>
          </a:solidFill>
        </p:spPr>
        <p:txBody>
          <a:bodyPr wrap="square" rtlCol="0">
            <a:spAutoFit/>
          </a:bodyPr>
          <a:lstStyle/>
          <a:p>
            <a:pPr algn="ctr"/>
            <a:endParaRPr lang="th-TH" sz="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4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ตัวอย่างคำถามที่พบบ่อย (</a:t>
            </a:r>
            <a:r>
              <a:rPr lang="en-US" sz="4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FAQ)</a:t>
            </a:r>
          </a:p>
          <a:p>
            <a:pPr algn="ctr"/>
            <a:endParaRPr lang="en-US" sz="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1243400" y="1827738"/>
            <a:ext cx="6657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b="1" dirty="0">
                <a:solidFill>
                  <a:srgbClr val="00006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ค่างานก่อสร้างตามสัญญาแบบปรับราคาได้ (ค่า </a:t>
            </a:r>
            <a:r>
              <a:rPr lang="en-US" sz="3600" b="1" dirty="0">
                <a:solidFill>
                  <a:srgbClr val="00006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K )</a:t>
            </a:r>
            <a:endParaRPr lang="th-TH" sz="3600" b="1" dirty="0">
              <a:solidFill>
                <a:srgbClr val="000066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09" b="94503" l="575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61932" y="3296971"/>
            <a:ext cx="2643425" cy="2901691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3114096" y="2676022"/>
            <a:ext cx="3720605" cy="2310299"/>
            <a:chOff x="3114096" y="2676022"/>
            <a:chExt cx="3720605" cy="2310299"/>
          </a:xfrm>
        </p:grpSpPr>
        <p:grpSp>
          <p:nvGrpSpPr>
            <p:cNvPr id="24" name="Group 23"/>
            <p:cNvGrpSpPr/>
            <p:nvPr/>
          </p:nvGrpSpPr>
          <p:grpSpPr>
            <a:xfrm>
              <a:off x="3114096" y="2676022"/>
              <a:ext cx="3720605" cy="2310299"/>
              <a:chOff x="3114096" y="2676022"/>
              <a:chExt cx="3720605" cy="2310299"/>
            </a:xfrm>
          </p:grpSpPr>
          <p:pic>
            <p:nvPicPr>
              <p:cNvPr id="36" name="Picture 35"/>
              <p:cNvPicPr>
                <a:picLocks noChangeAspect="1"/>
              </p:cNvPicPr>
              <p:nvPr/>
            </p:nvPicPr>
            <p:blipFill>
              <a:blip r:embed="rId7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80023" y="4361099"/>
                <a:ext cx="625222" cy="625222"/>
              </a:xfrm>
              <a:prstGeom prst="rect">
                <a:avLst/>
              </a:prstGeom>
            </p:spPr>
          </p:pic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7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32519" y="3127055"/>
                <a:ext cx="625222" cy="625222"/>
              </a:xfrm>
              <a:prstGeom prst="rect">
                <a:avLst/>
              </a:prstGeom>
            </p:spPr>
          </p:pic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7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14096" y="4582298"/>
                <a:ext cx="385075" cy="385075"/>
              </a:xfrm>
              <a:prstGeom prst="rect">
                <a:avLst/>
              </a:prstGeom>
            </p:spPr>
          </p:pic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7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08630" y="3261632"/>
                <a:ext cx="332241" cy="332241"/>
              </a:xfrm>
              <a:prstGeom prst="rect">
                <a:avLst/>
              </a:prstGeom>
            </p:spPr>
          </p:pic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7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74751" y="3776861"/>
                <a:ext cx="401250" cy="401250"/>
              </a:xfrm>
              <a:prstGeom prst="rect">
                <a:avLst/>
              </a:prstGeom>
            </p:spPr>
          </p:pic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7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14096" y="4044295"/>
                <a:ext cx="332241" cy="332241"/>
              </a:xfrm>
              <a:prstGeom prst="rect">
                <a:avLst/>
              </a:prstGeom>
            </p:spPr>
          </p:pic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7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09479" y="3530298"/>
                <a:ext cx="625222" cy="625222"/>
              </a:xfrm>
              <a:prstGeom prst="rect">
                <a:avLst/>
              </a:prstGeom>
            </p:spPr>
          </p:pic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7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75119" y="2676022"/>
                <a:ext cx="541665" cy="541665"/>
              </a:xfrm>
              <a:prstGeom prst="rect">
                <a:avLst/>
              </a:prstGeom>
            </p:spPr>
          </p:pic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39964" y="3806461"/>
                <a:ext cx="411451" cy="411451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62495" y="4375799"/>
                <a:ext cx="333714" cy="333714"/>
              </a:xfrm>
              <a:prstGeom prst="rect">
                <a:avLst/>
              </a:prstGeom>
            </p:spPr>
          </p:pic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28230" y="3090145"/>
                <a:ext cx="411451" cy="411451"/>
              </a:xfrm>
              <a:prstGeom prst="rect">
                <a:avLst/>
              </a:prstGeom>
            </p:spPr>
          </p:pic>
        </p:grpSp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4327" y="3142089"/>
              <a:ext cx="789692" cy="789692"/>
            </a:xfrm>
            <a:prstGeom prst="rect">
              <a:avLst/>
            </a:prstGeom>
          </p:spPr>
        </p:pic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541" y="3856394"/>
            <a:ext cx="504705" cy="504705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6634202" y="116921"/>
            <a:ext cx="2519665" cy="669730"/>
            <a:chOff x="6634202" y="116921"/>
            <a:chExt cx="2519665" cy="669730"/>
          </a:xfrm>
        </p:grpSpPr>
        <p:sp>
          <p:nvSpPr>
            <p:cNvPr id="34" name="TextBox 33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6957867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6634202" y="448098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2207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10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grpSp>
        <p:nvGrpSpPr>
          <p:cNvPr id="43" name="Group 42"/>
          <p:cNvGrpSpPr/>
          <p:nvPr/>
        </p:nvGrpSpPr>
        <p:grpSpPr>
          <a:xfrm>
            <a:off x="224444" y="1879023"/>
            <a:ext cx="8615070" cy="1694220"/>
            <a:chOff x="224444" y="1854447"/>
            <a:chExt cx="8520545" cy="2072528"/>
          </a:xfrm>
        </p:grpSpPr>
        <p:sp>
          <p:nvSpPr>
            <p:cNvPr id="13" name="Rectangle 12"/>
            <p:cNvSpPr/>
            <p:nvPr/>
          </p:nvSpPr>
          <p:spPr>
            <a:xfrm>
              <a:off x="590204" y="1854447"/>
              <a:ext cx="8154785" cy="207252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dirty="0"/>
                <a:t> </a:t>
              </a: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224444" y="2535381"/>
              <a:ext cx="773084" cy="593039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S UI Gothic" panose="020B0600070205080204" pitchFamily="34" charset="-128"/>
                  <a:ea typeface="MS UI Gothic" panose="020B0600070205080204" pitchFamily="34" charset="-128"/>
                </a:rPr>
                <a:t>Q :</a:t>
              </a:r>
              <a:endPara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sp>
        <p:nvSpPr>
          <p:cNvPr id="39" name="Rectangle 38"/>
          <p:cNvSpPr/>
          <p:nvPr/>
        </p:nvSpPr>
        <p:spPr>
          <a:xfrm>
            <a:off x="590204" y="4057578"/>
            <a:ext cx="8249310" cy="19043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6" name="Rectangle 45"/>
          <p:cNvSpPr/>
          <p:nvPr/>
        </p:nvSpPr>
        <p:spPr>
          <a:xfrm>
            <a:off x="1006104" y="1961917"/>
            <a:ext cx="78419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เมื่อผู้รับจ้างส่งงานจะต้องคำนวณค่า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ทุกงวดหรือไม่ 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กรณีคำนวณให้ส่วนราชการ หรือ ผู้รับจ้าง เป็นฝ่ายคิดคำนวณค่า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b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ขอทราบขั้นตอนการดำเนินการเกี่ยวกับ 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โดยละเอียดตั้งแต่ผู้รับจ้างส่งมอบงาน 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4. ในกรณีที่มีงวดงานหลายงวดและงานยังไม่สิ้นสุดสัญญา ผู้รับจ้างสามารถขอเบิกเงินค่า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ของงวดที่ ส่งงานไปแล้วได้หรือไม่</a:t>
            </a:r>
          </a:p>
          <a:p>
            <a:endParaRPr lang="th-TH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224443" y="4484211"/>
            <a:ext cx="773086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006104" y="4200316"/>
            <a:ext cx="78419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ต้องคำนวณทุกงวดที่มีการส่งมอบงาน ถึงแม้ว่าผู้รับจ้างจะไม่ขอเงินค่า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ก็ตาม </a:t>
            </a:r>
          </a:p>
          <a:p>
            <a:pPr marL="457200" indent="-457200">
              <a:buAutoNum type="arabicPeriod"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ผู้รับจ้างต้องเป็นผู้คำนวณรายการ และส่วนราชการต้องเป็นผู้ตรวจสอบ </a:t>
            </a:r>
          </a:p>
          <a:p>
            <a:pPr marL="457200" indent="-457200">
              <a:buAutoNum type="arabicPeriod"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ขั้นตอนการคำนวณให้ปฏิบัติตามมติ ค.ร.ม. เมื่อวันที่ 22 สิงหาคม 2532 หมวด ค วิธีการ คำนวณที่ใช้สัญญาแบบปรับราคาได้ </a:t>
            </a:r>
          </a:p>
          <a:p>
            <a:pPr marL="457200" indent="-457200">
              <a:buAutoNum type="arabicPeriod"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ผู้รับจ้างสามารถขอเบิกเงินค่า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ของงวดที่ส่งงานไปแล้วได้ 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6624335" y="116921"/>
            <a:ext cx="2520578" cy="682012"/>
            <a:chOff x="6624335" y="116921"/>
            <a:chExt cx="2520578" cy="682012"/>
          </a:xfrm>
        </p:grpSpPr>
        <p:sp>
          <p:nvSpPr>
            <p:cNvPr id="33" name="TextBox 32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6941241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6624335" y="460380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27" name="Flowchart: Delay 26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26946" y="10721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9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9473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11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sp>
        <p:nvSpPr>
          <p:cNvPr id="39" name="Rectangle 38"/>
          <p:cNvSpPr/>
          <p:nvPr/>
        </p:nvSpPr>
        <p:spPr>
          <a:xfrm>
            <a:off x="590204" y="3457374"/>
            <a:ext cx="8249310" cy="222995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7" name="Rectangle 46"/>
          <p:cNvSpPr/>
          <p:nvPr/>
        </p:nvSpPr>
        <p:spPr>
          <a:xfrm>
            <a:off x="997528" y="3584763"/>
            <a:ext cx="768096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ตามมติคณะรัฐมนตรี เมื่อวันที่ 22 สิงหาคม 2532 แจ้งตามหนังสือ สำนักเลขาธิการคณะรัฐมนตรีที่ นร 0203/ว 109 ลงวันที่ 24 สิงหาคม 2532 ได้กำหนดวิธีการ คำนวณที่ใช้กับสัญญาแบบปรับราคาได้ 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ในกรณีที่ผู้รับจ้างไม่สามารถทำการก่อสร้างให้แล้วเสร็จตามระยะเวลาในสัญญา โดยเป็นความผิดของผู้รับจ้าง ค่า </a:t>
            </a:r>
            <a:r>
              <a:rPr lang="en-US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ตามสูตรต่าง ๆ ที่จะนำมาใช้ในการคำนวณค่างาน ให้ใช้ค่า </a:t>
            </a:r>
            <a:r>
              <a:rPr lang="en-US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ของเดือนสุดท้ายตามอายุสัญญา </a:t>
            </a:r>
            <a:r>
              <a:rPr lang="en-US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</a:t>
            </a:r>
            <a:r>
              <a:rPr lang="th-TH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หรือค่า </a:t>
            </a:r>
            <a:r>
              <a:rPr lang="en-US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ของเดือนที่ส่งมอบงานจริง แล้วแต่ว่าค่า </a:t>
            </a:r>
            <a:r>
              <a:rPr lang="en-US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ตัวใด</a:t>
            </a:r>
            <a:r>
              <a:rPr lang="th-TH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จะมีค่าน้อยกว่า</a:t>
            </a:r>
            <a:endParaRPr lang="th-TH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199374" y="4106590"/>
            <a:ext cx="773086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6624335" y="116921"/>
            <a:ext cx="2520578" cy="682012"/>
            <a:chOff x="6624335" y="116921"/>
            <a:chExt cx="2520578" cy="682012"/>
          </a:xfrm>
        </p:grpSpPr>
        <p:sp>
          <p:nvSpPr>
            <p:cNvPr id="37" name="TextBox 36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8" name="Straight Connector 37"/>
            <p:cNvCxnSpPr/>
            <p:nvPr/>
          </p:nvCxnSpPr>
          <p:spPr>
            <a:xfrm>
              <a:off x="6941241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6624335" y="460380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27" name="Flowchart: Delay 26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7942" y="10646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10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03432" y="2004818"/>
            <a:ext cx="8636082" cy="1271242"/>
            <a:chOff x="203432" y="1802821"/>
            <a:chExt cx="8636082" cy="1271242"/>
          </a:xfrm>
        </p:grpSpPr>
        <p:sp>
          <p:nvSpPr>
            <p:cNvPr id="13" name="Rectangle 12"/>
            <p:cNvSpPr/>
            <p:nvPr/>
          </p:nvSpPr>
          <p:spPr>
            <a:xfrm>
              <a:off x="594262" y="1802821"/>
              <a:ext cx="8245252" cy="127124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dirty="0"/>
                <a:t> </a:t>
              </a: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997528" y="1842341"/>
              <a:ext cx="7841986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ผู้รับจ้างส่งงานล่าช้ากว่าสัญญา กรณีที่เรียกเงินคืนจากผู้รับจ้าง เราจะใช้ค่า 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k 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ไหน ระหว่าง</a:t>
              </a:r>
              <a:b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</a:b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1.ตามสัญญาจ้าง</a:t>
              </a:r>
            </a:p>
            <a:p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2. ตามเดือนที่ผู้รับจ้างส่งมอบงานจริง</a:t>
              </a:r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203432" y="2175527"/>
              <a:ext cx="781660" cy="484614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S UI Gothic" panose="020B0600070205080204" pitchFamily="34" charset="-128"/>
                  <a:ea typeface="MS UI Gothic" panose="020B0600070205080204" pitchFamily="34" charset="-128"/>
                </a:rPr>
                <a:t>Q :</a:t>
              </a:r>
              <a:endPara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4597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12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634202" y="116921"/>
            <a:ext cx="2519665" cy="669730"/>
            <a:chOff x="6634202" y="116921"/>
            <a:chExt cx="2519665" cy="669730"/>
          </a:xfrm>
        </p:grpSpPr>
        <p:sp>
          <p:nvSpPr>
            <p:cNvPr id="25" name="TextBox 24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6957867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6634202" y="448098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grpSp>
        <p:nvGrpSpPr>
          <p:cNvPr id="43" name="Group 42"/>
          <p:cNvGrpSpPr/>
          <p:nvPr/>
        </p:nvGrpSpPr>
        <p:grpSpPr>
          <a:xfrm>
            <a:off x="224444" y="1802821"/>
            <a:ext cx="8615070" cy="2313362"/>
            <a:chOff x="224444" y="1761228"/>
            <a:chExt cx="8520545" cy="2829923"/>
          </a:xfrm>
        </p:grpSpPr>
        <p:sp>
          <p:nvSpPr>
            <p:cNvPr id="13" name="Rectangle 12"/>
            <p:cNvSpPr/>
            <p:nvPr/>
          </p:nvSpPr>
          <p:spPr>
            <a:xfrm>
              <a:off x="590204" y="1761228"/>
              <a:ext cx="8154785" cy="282992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dirty="0"/>
                <a:t> </a:t>
              </a: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224444" y="2535381"/>
              <a:ext cx="773084" cy="593039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S UI Gothic" panose="020B0600070205080204" pitchFamily="34" charset="-128"/>
                  <a:ea typeface="MS UI Gothic" panose="020B0600070205080204" pitchFamily="34" charset="-128"/>
                </a:rPr>
                <a:t>Q :</a:t>
              </a:r>
              <a:endPara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sp>
        <p:nvSpPr>
          <p:cNvPr id="39" name="Rectangle 38"/>
          <p:cNvSpPr/>
          <p:nvPr/>
        </p:nvSpPr>
        <p:spPr>
          <a:xfrm>
            <a:off x="590204" y="4286090"/>
            <a:ext cx="8249310" cy="16758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6" name="Rectangle 45"/>
          <p:cNvSpPr/>
          <p:nvPr/>
        </p:nvSpPr>
        <p:spPr>
          <a:xfrm>
            <a:off x="997528" y="1842341"/>
            <a:ext cx="78419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วิธีการคิดค่า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ของโครงการก่อสร้างอาคารสำนักงาน มูลค่าค่าก่อสร้าง 35,120,000.00 บาท มีจำนวนงวดงานทั้งหมด 11 งวดงาน ซึ่งรายละเอียดเนื้องานของงานงวดที่ 10 นั้น ประกอบด้วย การติดตั้งเครื่องปรับอากาศ ติดตั้งครุภัณฑ์ ติดตั้งระบบสัญญาณแจ้งเหตุเพลิงไหม้ และ ติดตั้งระบบ</a:t>
            </a:r>
            <a:r>
              <a:rPr lang="th-TH" sz="20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ลิฟท์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โดยเนื้องานทั้งหมดนี้เป็นรายการที่ไม่เข้าข่ายในการคิดค่า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ทั้งหมด ซึ่งคิดค่างานเป็นจำนวนเงินมากถึง 7,349,924.33 บาท แต่เนื่องจากเงินงวดของงานที่ 10 นี้มีเพียง 5,240,602.00 บาท ทำให้คงเหลือเงินของรายการที่ไม่เข้าข่ายในการคิดค่า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เป็นจำนวน 2,109,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322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.33 บาท ซึ่งเงินจำนวนดังกล่าวนี้ สามารถนำไปหักออกจากเงินงวดของงานงวดที่ 9 ได้หรือไม่ เพื่อให้เกิดการหักรายการที่ไม่เข้าข่ายในการคิดค่า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ออกให้หมด 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078040" y="4308869"/>
            <a:ext cx="768096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การคำนวณที่ใช้กับสัญญาแบบปรับราคาได้ ค่างานก่อสร้างที่จะนำมาคำนวณค่า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ให้หักค่างานที่ไม่อยู่ในข่ายได้รับค่า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ให้สอดคล้องกับการทำงานในแต่ละงวด ดังนั้น ในงวดที่ 10 ส่งมอบงาน เป็นเงิน 5,240,602 บาท แต่ค่างานที่ไม่อยู่ในข่ายที่ได้รับค่า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เป็นเงิน 7,349,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9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24.33 บาท จึงเหลือค่างานที่ไม่อยู่ในข่ายได้รับค่า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</a:t>
            </a:r>
            <a:b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เป็นเงิน 2,109,322.33 บาท ให้นำไปหักในงวดต่อไป หรืองวดก่อนหน้านั้น (ให้สอดคล้องกับการทำงานจริง) จนกว่าจะครบตามจำนวนค่างานที่ต้องหักออก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233018" y="4839425"/>
            <a:ext cx="773086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30" name="Flowchart: Delay 29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4" name="Oval 33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5" name="Oval 34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7467" y="10646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11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3135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13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grpSp>
        <p:nvGrpSpPr>
          <p:cNvPr id="43" name="Group 42"/>
          <p:cNvGrpSpPr/>
          <p:nvPr/>
        </p:nvGrpSpPr>
        <p:grpSpPr>
          <a:xfrm>
            <a:off x="142848" y="2030692"/>
            <a:ext cx="8696665" cy="936438"/>
            <a:chOff x="162562" y="1762957"/>
            <a:chExt cx="8601246" cy="1145540"/>
          </a:xfrm>
        </p:grpSpPr>
        <p:sp>
          <p:nvSpPr>
            <p:cNvPr id="13" name="Rectangle 12"/>
            <p:cNvSpPr/>
            <p:nvPr/>
          </p:nvSpPr>
          <p:spPr>
            <a:xfrm>
              <a:off x="583655" y="1762957"/>
              <a:ext cx="8180153" cy="114554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dirty="0"/>
                <a:t> </a:t>
              </a: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162562" y="2055088"/>
              <a:ext cx="773084" cy="5880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S UI Gothic" panose="020B0600070205080204" pitchFamily="34" charset="-128"/>
                  <a:ea typeface="MS UI Gothic" panose="020B0600070205080204" pitchFamily="34" charset="-128"/>
                </a:rPr>
                <a:t>Q :</a:t>
              </a:r>
              <a:endPara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sp>
        <p:nvSpPr>
          <p:cNvPr id="39" name="Rectangle 38"/>
          <p:cNvSpPr/>
          <p:nvPr/>
        </p:nvSpPr>
        <p:spPr>
          <a:xfrm>
            <a:off x="590204" y="3143551"/>
            <a:ext cx="8249310" cy="2459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6" name="Rectangle 45"/>
          <p:cNvSpPr/>
          <p:nvPr/>
        </p:nvSpPr>
        <p:spPr>
          <a:xfrm>
            <a:off x="971879" y="2131293"/>
            <a:ext cx="78419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อุปกรณ์สุขภัณฑ์ อาทิเช่น กระจกเงา, ฝักบัว, สายชำระ, ห่วงแขวนผ้า, ราวแขวนผ้า, ที่เป่ามือ, ที่ใส่ทิชชู สามารถนำมาคำนวณเงินชดเชยค่างานสิ่งก่อสร้าง ค่า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ได้หรือไม่ </a:t>
            </a:r>
          </a:p>
        </p:txBody>
      </p:sp>
      <p:sp>
        <p:nvSpPr>
          <p:cNvPr id="47" name="Rectangle 46"/>
          <p:cNvSpPr/>
          <p:nvPr/>
        </p:nvSpPr>
        <p:spPr>
          <a:xfrm>
            <a:off x="924508" y="3205937"/>
            <a:ext cx="79651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ตามมติคณะรัฐมนตรีเมื่อวันที่ 22 สิงหาคม พ.ศ. 2532 กำหนดงานอาคาร (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K1)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หมายถึง ตัวอาคารและให้หมายความรวมถึง ส่วนประกอบที่จำเป็นสำหรับอาคาร เฉพาะส่วนที่ติดกับอาคารโดยต้องสร้างหรือประกอบพร้อมกับก่อสร้างอาคาร ไม่รวมถึงเครื่องจักรหรือเครื่องมือกลที่นำมาประกอบหรือติดตั้ง เช่น ลิฟท์ เครื่องคอมพิวเตอร์ เครื่องสูบน้ำ เครื่องปรับอากาศ พัดลม ฯลฯ </a:t>
            </a:r>
            <a:r>
              <a:rPr lang="th-TH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ดังนั้น อุปกรณ์สุขภัณฑ์ที่เป็นส่วนประกอบที่จำเป็นสำหรับอาคารและต้องสร้างหรือประกอบพร้อมกับการก่อสร้างสามารถนำมาคำนวณเงินค่าชดเชยค่างานสิ่งก่อสร้าง (ค่า </a:t>
            </a:r>
            <a:r>
              <a:rPr lang="en-US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K) </a:t>
            </a:r>
            <a:r>
              <a:rPr lang="th-TH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ได้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เช่น กระจกเงา, ฝักบัว, สายชำระ, ห่วงแขวนผ้า, ราวแขวนผ้า, ที่ใส่ทิชชู ส่วนที่เป่ามือเป็นเครื่องจักรหรือเครื่องมือกลไม่สามารถนำมาคำนวณเงินชดเชยค่างานสิ่งก่อสร้าง (ค่า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K)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</a:t>
            </a:r>
            <a:b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101292" y="3897678"/>
            <a:ext cx="773086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6624335" y="116921"/>
            <a:ext cx="2520578" cy="682012"/>
            <a:chOff x="6624335" y="116921"/>
            <a:chExt cx="2520578" cy="682012"/>
          </a:xfrm>
        </p:grpSpPr>
        <p:sp>
          <p:nvSpPr>
            <p:cNvPr id="30" name="TextBox 29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6941241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6624335" y="460380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27" name="Flowchart: Delay 26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7942" y="10646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12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9423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14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sp>
        <p:nvSpPr>
          <p:cNvPr id="13" name="Rectangle 12"/>
          <p:cNvSpPr/>
          <p:nvPr/>
        </p:nvSpPr>
        <p:spPr>
          <a:xfrm>
            <a:off x="594262" y="1802821"/>
            <a:ext cx="8245252" cy="14143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/>
              <a:t> 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90204" y="3361597"/>
            <a:ext cx="8249310" cy="23916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6" name="Rectangle 45"/>
          <p:cNvSpPr/>
          <p:nvPr/>
        </p:nvSpPr>
        <p:spPr>
          <a:xfrm>
            <a:off x="1006104" y="2029178"/>
            <a:ext cx="78419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รายการวัสดุอุปกรณ์ประกอบการติดตั้ง และอุปกรณ์ประกอบการติดตั้ง ต้องตัดออก จากงานไม่เข้าข่ายการคำนวณหรือไม่</a:t>
            </a:r>
          </a:p>
          <a:p>
            <a:pPr marL="457200" indent="-457200">
              <a:buAutoNum type="arabicPeriod"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ในกรณีที่ต้องรื้อ ถนน </a:t>
            </a:r>
            <a:r>
              <a:rPr lang="th-TH" sz="20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คส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ล.เดิมเพื่อทำถนนใหม่ ต้องใช้ค่า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สูตรใด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078040" y="3539495"/>
            <a:ext cx="768096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รายการวัสดุอุปกรณ์ประกอบการติดตั้ง และ อุปกรณ์ประกอบการติดตั้ง หากเป็นส่วนประกอบที่จำเป็นสำหรับอาคาร เฉพาะส่วนที่ติดกับอาคารโดยต้องสร้างหรือประกอบพร้อมกับการก่อสร้างอาคารสามารถนำมาคำนวณค่า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 กรณีเป็นวัสดุอุปกรณ์ที่นำมาติดตั้งภายหลัง ไม่สามารถนำมาคำนวณค่า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</a:t>
            </a:r>
          </a:p>
          <a:p>
            <a:pPr marL="457200" indent="-457200">
              <a:buAutoNum type="arabicPeriod"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กรณีรื้อถนน คสล.เดิมเพื่อทำถนนใหม่ หากเป็นการรื้อถนนเดิมโดยการขุดตักที่ใช้เครื่องจักรเครื่องมือกลปฏิบัติงาน ใช้ค่า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หมวดที่ ๒ ข้อ ๒.๑ งานดิน แต่ถ้าหากเป็นการรื้อถนนเดิมโดยใช้แรงงานคนเป็นรายการที่ไม่อยู่ในข่ายนำมาคำนวณค่า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</a:t>
            </a:r>
          </a:p>
          <a:p>
            <a:pPr marL="457200" indent="-457200">
              <a:buAutoNum type="arabicPeriod"/>
            </a:pPr>
            <a:endParaRPr lang="th-TH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224444" y="4243637"/>
            <a:ext cx="773086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6624335" y="116921"/>
            <a:ext cx="2520578" cy="682012"/>
            <a:chOff x="6624335" y="116921"/>
            <a:chExt cx="2520578" cy="682012"/>
          </a:xfrm>
        </p:grpSpPr>
        <p:sp>
          <p:nvSpPr>
            <p:cNvPr id="30" name="TextBox 29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6941241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6624335" y="460380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27" name="Flowchart: Delay 26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7942" y="10646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13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42" name="Rounded Rectangle 41"/>
          <p:cNvSpPr/>
          <p:nvPr/>
        </p:nvSpPr>
        <p:spPr>
          <a:xfrm>
            <a:off x="208722" y="2242743"/>
            <a:ext cx="781660" cy="484614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Q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5688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15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grpSp>
        <p:nvGrpSpPr>
          <p:cNvPr id="43" name="Group 42"/>
          <p:cNvGrpSpPr/>
          <p:nvPr/>
        </p:nvGrpSpPr>
        <p:grpSpPr>
          <a:xfrm>
            <a:off x="215869" y="1802821"/>
            <a:ext cx="8623645" cy="1607276"/>
            <a:chOff x="215963" y="1761228"/>
            <a:chExt cx="8529026" cy="1781670"/>
          </a:xfrm>
        </p:grpSpPr>
        <p:sp>
          <p:nvSpPr>
            <p:cNvPr id="13" name="Rectangle 12"/>
            <p:cNvSpPr/>
            <p:nvPr/>
          </p:nvSpPr>
          <p:spPr>
            <a:xfrm>
              <a:off x="590204" y="1761228"/>
              <a:ext cx="8154785" cy="178167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dirty="0"/>
                <a:t> </a:t>
              </a: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215963" y="2378997"/>
              <a:ext cx="773084" cy="593039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S UI Gothic" panose="020B0600070205080204" pitchFamily="34" charset="-128"/>
                  <a:ea typeface="MS UI Gothic" panose="020B0600070205080204" pitchFamily="34" charset="-128"/>
                </a:rPr>
                <a:t>Q :</a:t>
              </a:r>
              <a:endPara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sp>
        <p:nvSpPr>
          <p:cNvPr id="39" name="Rectangle 38"/>
          <p:cNvSpPr/>
          <p:nvPr/>
        </p:nvSpPr>
        <p:spPr>
          <a:xfrm>
            <a:off x="590204" y="3457155"/>
            <a:ext cx="8249310" cy="26123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6" name="Rectangle 45"/>
          <p:cNvSpPr/>
          <p:nvPr/>
        </p:nvSpPr>
        <p:spPr>
          <a:xfrm>
            <a:off x="1032235" y="1952620"/>
            <a:ext cx="778114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งานไฟฟ้าส่องสว่างสาธารณะแบบที่เป็นโคมกิ่งเดี่ยวส่องถนนหรือใกล้เคียงกัน คิดค่า </a:t>
            </a:r>
            <a:r>
              <a:rPr lang="en-US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หรือไม่ ถ้าไม่ในสัญญายังต้องระบุ ค่า </a:t>
            </a:r>
            <a:r>
              <a:rPr lang="en-US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หรือไม่ </a:t>
            </a:r>
          </a:p>
          <a:p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งานขุดลอกคลอง คิดค่า </a:t>
            </a:r>
            <a:r>
              <a:rPr lang="en-US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หรือไม่ อย่างไร </a:t>
            </a:r>
          </a:p>
          <a:p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งาน </a:t>
            </a:r>
            <a:r>
              <a:rPr lang="en-US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TOP soil </a:t>
            </a:r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ในงานดิน ที่ไม่คิดค่า </a:t>
            </a:r>
            <a:r>
              <a:rPr lang="en-US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หมายถึงค่างานอะไรบ้าง</a:t>
            </a:r>
          </a:p>
          <a:p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4. งานรั้วลวดหนามที่ไม่มีคานคอดิน ไม่คิดค่า </a:t>
            </a:r>
            <a:r>
              <a:rPr lang="en-US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ถ้าเป็นงานรั้วลวดหนาม มีคานคอดิน มีก่ออิฐ 1 เมตร ส่วนบนเป็นรั้วลวดหนาม ต้องตัดค่างานลวดหนามออกหรือสามารถรวมในการคิดราคาได้ 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058367" y="3447903"/>
            <a:ext cx="7781147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งานไฟฟ้าส่องสว่างสาธารณะที่เป็นโคมกิ่งเดี่ยวส่องถนนเป็นงานที่ไม่นำมาคิดค่า </a:t>
            </a:r>
            <a:r>
              <a:rPr lang="en-US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ถ้าเป็นสัญญาก่อสร้างโคมไฟส่องถนนไม่ต้องระบุในประกาศประกวดราคาและสัญญาว่าจะใช้สัญญาแบบปรับราคาได้ (ค่า </a:t>
            </a:r>
            <a:r>
              <a:rPr lang="en-US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K) </a:t>
            </a:r>
          </a:p>
          <a:p>
            <a:r>
              <a:rPr lang="en-US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</a:t>
            </a:r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งานขุดลอกคลองเป็นการขุดดิน ตักดิน โดยใช้เครื่องจักร เครื่องมือกลปฏิบัติงานนำมาคิดค่า </a:t>
            </a:r>
            <a:r>
              <a:rPr lang="en-US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 โดยใช้สูตรงานดิน (</a:t>
            </a:r>
            <a:r>
              <a:rPr lang="en-US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2.1) </a:t>
            </a:r>
          </a:p>
          <a:p>
            <a:r>
              <a:rPr lang="en-US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</a:t>
            </a:r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งาน </a:t>
            </a:r>
            <a:r>
              <a:rPr lang="en-US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top soil </a:t>
            </a:r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คือ งานถมดินคลุมผิว เป็นการถมดินโดยไม่มีการบดอัดแน่น เช่น งานถมดินเพื่อปลูกหญ้า</a:t>
            </a:r>
            <a:b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จึงเป็นงานที่ไม่นำมาคิดค่า </a:t>
            </a:r>
            <a:r>
              <a:rPr lang="en-US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</a:p>
          <a:p>
            <a:r>
              <a:rPr lang="en-US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4. </a:t>
            </a:r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งานรั้วลวดหนามที่มีคานคอดินคอนกรีตเสริมเหล็ก และมีส่วนบนเป็นรั้วลวดหนามให้คิดค่า </a:t>
            </a:r>
            <a:r>
              <a:rPr lang="en-US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โดยใช้งานสูตรอาคาร (</a:t>
            </a:r>
            <a:r>
              <a:rPr lang="en-US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K1) </a:t>
            </a:r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โดยไม่ต้องหักค่าลวดหนามออก</a:t>
            </a:r>
          </a:p>
          <a:p>
            <a:endParaRPr lang="th-TH" sz="1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(ตามเงื่อนไขและหลักเกณฑ์ตามมติคณะรัฐมนตรี เมื่อวันที่ 22 สิงหาคม 2532 แจ้งตามหนังสือสำนักเลขาธิการคณะรัฐมนตรี ที่ นร 0203/ว 109 ลงวันที่ 24 สิงหาคม 2532)</a:t>
            </a:r>
          </a:p>
          <a:p>
            <a:endParaRPr lang="th-TH" sz="1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6624335" y="116921"/>
            <a:ext cx="2520578" cy="682012"/>
            <a:chOff x="6624335" y="116921"/>
            <a:chExt cx="2520578" cy="682012"/>
          </a:xfrm>
        </p:grpSpPr>
        <p:sp>
          <p:nvSpPr>
            <p:cNvPr id="30" name="TextBox 29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6941241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6624335" y="460380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27" name="Flowchart: Delay 26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7942" y="10646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14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42" name="Rounded Rectangle 41"/>
          <p:cNvSpPr/>
          <p:nvPr/>
        </p:nvSpPr>
        <p:spPr>
          <a:xfrm>
            <a:off x="199374" y="4621368"/>
            <a:ext cx="781660" cy="484614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09777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16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grpSp>
        <p:nvGrpSpPr>
          <p:cNvPr id="43" name="Group 42"/>
          <p:cNvGrpSpPr/>
          <p:nvPr/>
        </p:nvGrpSpPr>
        <p:grpSpPr>
          <a:xfrm>
            <a:off x="208722" y="1879022"/>
            <a:ext cx="8630791" cy="1113920"/>
            <a:chOff x="208895" y="1854446"/>
            <a:chExt cx="8536094" cy="1362651"/>
          </a:xfrm>
        </p:grpSpPr>
        <p:sp>
          <p:nvSpPr>
            <p:cNvPr id="13" name="Rectangle 12"/>
            <p:cNvSpPr/>
            <p:nvPr/>
          </p:nvSpPr>
          <p:spPr>
            <a:xfrm>
              <a:off x="590204" y="1854446"/>
              <a:ext cx="8154785" cy="136265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dirty="0"/>
                <a:t> </a:t>
              </a: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208895" y="2299544"/>
              <a:ext cx="773084" cy="593039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S UI Gothic" panose="020B0600070205080204" pitchFamily="34" charset="-128"/>
                  <a:ea typeface="MS UI Gothic" panose="020B0600070205080204" pitchFamily="34" charset="-128"/>
                </a:rPr>
                <a:t>Q :</a:t>
              </a:r>
              <a:endPara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sp>
        <p:nvSpPr>
          <p:cNvPr id="39" name="Rectangle 38"/>
          <p:cNvSpPr/>
          <p:nvPr/>
        </p:nvSpPr>
        <p:spPr>
          <a:xfrm>
            <a:off x="590204" y="3331497"/>
            <a:ext cx="8249310" cy="26304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6" name="Rectangle 45"/>
          <p:cNvSpPr/>
          <p:nvPr/>
        </p:nvSpPr>
        <p:spPr>
          <a:xfrm>
            <a:off x="1006104" y="1961917"/>
            <a:ext cx="78419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งานปรับระดับผิวทางที่ทรุดตัวด้วยหินคลุก(งาน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Recycling)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นำมาคำนวณค่า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ได้หรือไม่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ในกรณีที่มีการจ่ายเงินล่วงหน้า10% พอส่งงวดงานต้องหักเงินคืน10% ยกตัวอย่าง งวด ที่ 1 เป็นเงิน 1,000,000 บาท จ่ายผู้รับจ้าง 900,000 บาท ต้องนำยอด 1,000,000 บาท หรือ 900,000 บาท มาคำนวณค่า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</a:t>
            </a:r>
          </a:p>
          <a:p>
            <a:endParaRPr lang="th-TH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224443" y="4484211"/>
            <a:ext cx="773086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006104" y="3474518"/>
            <a:ext cx="784198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งานปรับระดับผิวทางที่ทรุดตัวด้วยหินคลุก(งาน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Recycling)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เป็นลักษณะงานที่ นำหินคลุกมาเกลี่ยใน พื้นที่ผิวทางแอ</a:t>
            </a:r>
            <a:r>
              <a:rPr lang="th-TH" sz="20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สฟัลท์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เดิม ที่ทรุดตัวเป็นแอ่งหรือเป็นคลื่น ให้มีสภาพเรียบ ไม่มีการบดทับ ไม่เข้าลักษณะ และประเภทสูตรคำนวณตามมติคณะรัฐมนตรี ว 109 จึงนำมาคำนวณค่า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ไม่ได้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กรณีที่มีการจ่ายเงินล่วงหน้า 10% พอส่งงวดงานต้องหักเงินคืน 10 % เช่น งวดที่ 1 ส่งงาน เป็นเงิน 1,000,000 บาท จ่ายผู้รับจ้าง 900,000 บาท หักเงินคืน 100,000 บาทโดยต้องนำยอด 1,000,000 บาท มาใช้การพิจารณาคำนวณค่า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ยกเว้นในสัญญาที่ได้ระบุไว้เป็นเงื่อนไขว่าให้หักเงินล่วงหน้า ออกก่อนคำนวณค่า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กรณีนี้ต้องปฏิบัติตามเงื่อนไขตามสัญญา</a:t>
            </a:r>
          </a:p>
          <a:p>
            <a:endParaRPr lang="th-TH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624335" y="116921"/>
            <a:ext cx="2520578" cy="682012"/>
            <a:chOff x="6624335" y="116921"/>
            <a:chExt cx="2520578" cy="682012"/>
          </a:xfrm>
        </p:grpSpPr>
        <p:sp>
          <p:nvSpPr>
            <p:cNvPr id="33" name="TextBox 32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6941241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6624335" y="460380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27" name="Flowchart: Delay 26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7942" y="10646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15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2469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17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grpSp>
        <p:nvGrpSpPr>
          <p:cNvPr id="43" name="Group 42"/>
          <p:cNvGrpSpPr/>
          <p:nvPr/>
        </p:nvGrpSpPr>
        <p:grpSpPr>
          <a:xfrm>
            <a:off x="170965" y="1802821"/>
            <a:ext cx="8742743" cy="1323584"/>
            <a:chOff x="171552" y="1761228"/>
            <a:chExt cx="8646817" cy="1619133"/>
          </a:xfrm>
        </p:grpSpPr>
        <p:sp>
          <p:nvSpPr>
            <p:cNvPr id="13" name="Rectangle 12"/>
            <p:cNvSpPr/>
            <p:nvPr/>
          </p:nvSpPr>
          <p:spPr>
            <a:xfrm>
              <a:off x="590204" y="1761228"/>
              <a:ext cx="8228165" cy="161913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dirty="0"/>
                <a:t> </a:t>
              </a: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171552" y="2315261"/>
              <a:ext cx="773084" cy="593038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S UI Gothic" panose="020B0600070205080204" pitchFamily="34" charset="-128"/>
                  <a:ea typeface="MS UI Gothic" panose="020B0600070205080204" pitchFamily="34" charset="-128"/>
                </a:rPr>
                <a:t>Q :</a:t>
              </a:r>
              <a:endPara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1001816" y="1757694"/>
            <a:ext cx="78419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งานไม้แบบกับการคิดค่า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ส่วนราชการให้คำนวณค่า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โดยนำงานไม้แบบที่อยู่ในงานโครงสร้างมาใส่ในงานที่ไม่อยู่ในข่ายนำมาคำนวณค่า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และให้นำไปหักออกจากการคำนวณในงวดสุดท้าย โดยอ้างว่าอยู่ในหมวดงานที่กล่าวถึง งาน รื้อถอนอาคารต่างๆ </a:t>
            </a:r>
            <a:b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ปักผัง สำนักงานชั่วคราว บ้านพักคนงาน นั่งร้าน เป็นต้น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011001" y="3360980"/>
            <a:ext cx="76809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ไม้แบบเป็นองค์ประกอบส่วนหนึ่งของการก่อสร้างรวมอยู่ในวัสดุ ก่อสร้าง จึงสามารถนำมาคำนวณค่า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 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6624335" y="116921"/>
            <a:ext cx="2520578" cy="682012"/>
            <a:chOff x="6624335" y="116921"/>
            <a:chExt cx="2520578" cy="682012"/>
          </a:xfrm>
        </p:grpSpPr>
        <p:sp>
          <p:nvSpPr>
            <p:cNvPr id="30" name="TextBox 29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6941241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6624335" y="460380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E7BDF150-6B4C-4487-802A-E1948F173233}"/>
              </a:ext>
            </a:extLst>
          </p:cNvPr>
          <p:cNvSpPr/>
          <p:nvPr/>
        </p:nvSpPr>
        <p:spPr>
          <a:xfrm>
            <a:off x="589666" y="3263455"/>
            <a:ext cx="8324042" cy="6159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/>
              <a:t> 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45" name="Flowchart: Delay 44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7942" y="10646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16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53" name="Rounded Rectangle 47">
            <a:extLst>
              <a:ext uri="{FF2B5EF4-FFF2-40B4-BE49-F238E27FC236}">
                <a16:creationId xmlns:a16="http://schemas.microsoft.com/office/drawing/2014/main" id="{A722030C-D7F1-4134-A2FB-CB40FEBF8578}"/>
              </a:ext>
            </a:extLst>
          </p:cNvPr>
          <p:cNvSpPr/>
          <p:nvPr/>
        </p:nvSpPr>
        <p:spPr>
          <a:xfrm>
            <a:off x="142848" y="3301714"/>
            <a:ext cx="773086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16006" y="4092860"/>
            <a:ext cx="8697702" cy="1821456"/>
            <a:chOff x="179136" y="4154462"/>
            <a:chExt cx="8697702" cy="1821456"/>
          </a:xfrm>
        </p:grpSpPr>
        <p:sp>
          <p:nvSpPr>
            <p:cNvPr id="39" name="Rectangle 38"/>
            <p:cNvSpPr/>
            <p:nvPr/>
          </p:nvSpPr>
          <p:spPr>
            <a:xfrm>
              <a:off x="594492" y="4154462"/>
              <a:ext cx="8282346" cy="68932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A894958-8FD6-40C7-AA9A-A040FA9305E0}"/>
                </a:ext>
              </a:extLst>
            </p:cNvPr>
            <p:cNvSpPr/>
            <p:nvPr/>
          </p:nvSpPr>
          <p:spPr>
            <a:xfrm>
              <a:off x="594492" y="5056224"/>
              <a:ext cx="8282346" cy="91969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8" name="Rounded Rectangle 47">
              <a:extLst>
                <a:ext uri="{FF2B5EF4-FFF2-40B4-BE49-F238E27FC236}">
                  <a16:creationId xmlns:a16="http://schemas.microsoft.com/office/drawing/2014/main" id="{A722030C-D7F1-4134-A2FB-CB40FEBF8578}"/>
                </a:ext>
              </a:extLst>
            </p:cNvPr>
            <p:cNvSpPr/>
            <p:nvPr/>
          </p:nvSpPr>
          <p:spPr>
            <a:xfrm>
              <a:off x="179539" y="5287145"/>
              <a:ext cx="773086" cy="484788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S UI Gothic" panose="020B0600070205080204" pitchFamily="34" charset="-128"/>
                  <a:ea typeface="MS UI Gothic" panose="020B0600070205080204" pitchFamily="34" charset="-128"/>
                </a:rPr>
                <a:t>A :</a:t>
              </a:r>
              <a:endPara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D0479C8-060C-4386-9DCC-184F1DFD50B0}"/>
                </a:ext>
              </a:extLst>
            </p:cNvPr>
            <p:cNvSpPr/>
            <p:nvPr/>
          </p:nvSpPr>
          <p:spPr>
            <a:xfrm>
              <a:off x="1034852" y="4189551"/>
              <a:ext cx="784198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ถ้าวงเงินไม่เกิน 50 ล้านบาทแล้ว หลังจากคำนวณค่า 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K 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แล้วไม่เกิน+- ไม่เกินร้อยละ 4 ต้องรายงาน</a:t>
              </a:r>
              <a:b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</a:b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สำนักงบประมาณหรือไม่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1F5CBEE-34C5-4373-88AE-6426EF115146}"/>
                </a:ext>
              </a:extLst>
            </p:cNvPr>
            <p:cNvSpPr/>
            <p:nvPr/>
          </p:nvSpPr>
          <p:spPr>
            <a:xfrm>
              <a:off x="1011001" y="5180809"/>
              <a:ext cx="7680962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ในกรณีคำนวณค่า 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K 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แล้วเปลี่ยนแปลงไม่เกินร้อยละ 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4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จึงไม่มีการอนุมัติจ่ายเงินเพิ่ม หรือเรียกเงินคืนจาก</a:t>
              </a:r>
              <a:b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</a:b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ผู้รับจ้าง และไม่ต้องส่งรายงานสำนักงบประมาณทราบ</a:t>
              </a:r>
            </a:p>
          </p:txBody>
        </p:sp>
        <p:sp>
          <p:nvSpPr>
            <p:cNvPr id="54" name="Rounded Rectangle 53"/>
            <p:cNvSpPr/>
            <p:nvPr/>
          </p:nvSpPr>
          <p:spPr>
            <a:xfrm>
              <a:off x="179136" y="4225413"/>
              <a:ext cx="781660" cy="484788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S UI Gothic" panose="020B0600070205080204" pitchFamily="34" charset="-128"/>
                  <a:ea typeface="MS UI Gothic" panose="020B0600070205080204" pitchFamily="34" charset="-128"/>
                </a:rPr>
                <a:t>Q :</a:t>
              </a:r>
              <a:endPara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06229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18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142848" y="1982158"/>
            <a:ext cx="8716594" cy="2850676"/>
            <a:chOff x="122920" y="1726157"/>
            <a:chExt cx="8716594" cy="2532972"/>
          </a:xfrm>
        </p:grpSpPr>
        <p:sp>
          <p:nvSpPr>
            <p:cNvPr id="13" name="Rectangle 12"/>
            <p:cNvSpPr/>
            <p:nvPr/>
          </p:nvSpPr>
          <p:spPr>
            <a:xfrm>
              <a:off x="513520" y="1726157"/>
              <a:ext cx="8245253" cy="61546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dirty="0"/>
                <a:t> 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09463" y="2474077"/>
              <a:ext cx="8249310" cy="178505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997528" y="1842341"/>
              <a:ext cx="784198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ผู้รับจ้างให้เรียกเงินคืนจาก เงินค้ำประกันผลงานได้หรือไม่ 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997528" y="2616964"/>
              <a:ext cx="7680962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ตามมติคณะรัฐมนตรีเมื่อวันที่ 22 สิงหาคม 2532 แจ้งตามหนังสือสำนักเลขาธิการคณะรัฐมนตรีที่ นร 0203/ว 109 ลงวันที่ 24 สิงหาคม 2532 ได้กำหนดว่า ในกรณีที่ผู้ว่าจ้างจะต้องเรียกเงินคืนจากผู้รับจ้าง </a:t>
              </a:r>
              <a:b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</a:b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ให้ผู้ว่าจ้างที่เป็นคู่สัญญารีบเรียกเงินคืนจากผู้รับจ้างโดยเร็ว หรือให้หักค่างานของงวดต่อไป</a:t>
              </a:r>
              <a:b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</a:b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หรือให้หักเงินจากหลักประกันสัญญา แล้วแต่กรณี ดังนั้น กรณีผู้รับจ้างให้เรียกเงินคืนจากเงินค้ำประกันผลงาน จึงถือเป็นการปฏิบัติตามเงื่อนไขและหลักเกณฑ์ตามนัยมติคณะรัฐมนตรีดังกล่าว </a:t>
              </a:r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122920" y="3000035"/>
              <a:ext cx="773086" cy="484788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S UI Gothic" panose="020B0600070205080204" pitchFamily="34" charset="-128"/>
                  <a:ea typeface="MS UI Gothic" panose="020B0600070205080204" pitchFamily="34" charset="-128"/>
                </a:rPr>
                <a:t>A :</a:t>
              </a:r>
              <a:endPara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624335" y="116921"/>
            <a:ext cx="2520578" cy="682012"/>
            <a:chOff x="6624335" y="116921"/>
            <a:chExt cx="2520578" cy="682012"/>
          </a:xfrm>
        </p:grpSpPr>
        <p:sp>
          <p:nvSpPr>
            <p:cNvPr id="30" name="TextBox 29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6941241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6624335" y="460380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27" name="Flowchart: Delay 26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7942" y="10646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17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42" name="Rounded Rectangle 41"/>
          <p:cNvSpPr/>
          <p:nvPr/>
        </p:nvSpPr>
        <p:spPr>
          <a:xfrm>
            <a:off x="134274" y="2088874"/>
            <a:ext cx="781660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Q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70535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19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grpSp>
        <p:nvGrpSpPr>
          <p:cNvPr id="43" name="Group 42"/>
          <p:cNvGrpSpPr/>
          <p:nvPr/>
        </p:nvGrpSpPr>
        <p:grpSpPr>
          <a:xfrm>
            <a:off x="224444" y="1879023"/>
            <a:ext cx="8615070" cy="1714952"/>
            <a:chOff x="224444" y="1854447"/>
            <a:chExt cx="8520545" cy="2072528"/>
          </a:xfrm>
        </p:grpSpPr>
        <p:sp>
          <p:nvSpPr>
            <p:cNvPr id="13" name="Rectangle 12"/>
            <p:cNvSpPr/>
            <p:nvPr/>
          </p:nvSpPr>
          <p:spPr>
            <a:xfrm>
              <a:off x="590204" y="1854447"/>
              <a:ext cx="8154785" cy="207252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dirty="0"/>
                <a:t> </a:t>
              </a: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224444" y="2535381"/>
              <a:ext cx="773084" cy="593039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S UI Gothic" panose="020B0600070205080204" pitchFamily="34" charset="-128"/>
                  <a:ea typeface="MS UI Gothic" panose="020B0600070205080204" pitchFamily="34" charset="-128"/>
                </a:rPr>
                <a:t>Q :</a:t>
              </a:r>
              <a:endPara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sp>
        <p:nvSpPr>
          <p:cNvPr id="39" name="Rectangle 38"/>
          <p:cNvSpPr/>
          <p:nvPr/>
        </p:nvSpPr>
        <p:spPr>
          <a:xfrm>
            <a:off x="579911" y="3798780"/>
            <a:ext cx="8249310" cy="14292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6" name="Rectangle 45"/>
          <p:cNvSpPr/>
          <p:nvPr/>
        </p:nvSpPr>
        <p:spPr>
          <a:xfrm>
            <a:off x="1006104" y="1961917"/>
            <a:ext cx="78419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ไม่ใช่หน่วยงานการไฟฟ้าภูมิภาคแต่มีงานจ้างเหมาก่อสร้างสายส่งซึ่งผู้รับจ้างต้องจัดหาสายไฟฟ้าจำนวนมากและระยะเวลาของงาน 120 วัน จะใช้สูตรที่ 5.9.2 ได้หรือไม่ สูตรนี้บอกว่าใช้เฉพาะงานก่อสร้างของการไฟฟ้าส่วนภูมิภาคเท่านั้น ถ้าไม่ได้ควรทำอย่างไรเพราะสูตรอื่นๆ ไม่มี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W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ดัชนีราคาสายไฟฟ้า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ระยะเวลาในการขอเบิกเงินชดเชยค่าก่อสร้าง ใช้ระยะเวลาเท่าไหร่นับจากที่ส่งเรื่อง ให้กับหน่วยงานที่</a:t>
            </a:r>
            <a:b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เป็นผู้ว่าจ้าง 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174499" y="4221742"/>
            <a:ext cx="773086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006104" y="3869197"/>
            <a:ext cx="78419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ส่วนราชการ ต้องขอทำความตกลงกับสำนักงบประมาณก่อน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ตามหลักเกณฑ์แล้ว 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- ในกรณีหน่วยงานส่วนกลาง ใช้เวลา 70 วัน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- ในกรณีหน่วยงานส่วนภูมิภาค ใช้เวลา 80 วัน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6624335" y="116921"/>
            <a:ext cx="2520578" cy="682012"/>
            <a:chOff x="6624335" y="116921"/>
            <a:chExt cx="2520578" cy="682012"/>
          </a:xfrm>
        </p:grpSpPr>
        <p:sp>
          <p:nvSpPr>
            <p:cNvPr id="33" name="TextBox 32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6941241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6624335" y="460380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27" name="Flowchart: Delay 26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7942" y="10646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18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6995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2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634202" y="116921"/>
            <a:ext cx="2519665" cy="669730"/>
            <a:chOff x="6634202" y="116921"/>
            <a:chExt cx="2519665" cy="669730"/>
          </a:xfrm>
        </p:grpSpPr>
        <p:sp>
          <p:nvSpPr>
            <p:cNvPr id="25" name="TextBox 24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6957867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6634202" y="448098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sp>
        <p:nvSpPr>
          <p:cNvPr id="6" name="Rectangle 5"/>
          <p:cNvSpPr/>
          <p:nvPr/>
        </p:nvSpPr>
        <p:spPr>
          <a:xfrm>
            <a:off x="886232" y="2979166"/>
            <a:ext cx="8649466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ตามมติคณะรัฐมนตรี เมื่อวันที่</a:t>
            </a:r>
            <a: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22 </a:t>
            </a: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สิงหาคม </a:t>
            </a:r>
            <a: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2532 </a:t>
            </a: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แจ้งตามหนังสือสำนักงานเลขาธิการคณะรัฐมนตรี ที่ นร </a:t>
            </a:r>
            <a: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0203</a:t>
            </a: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/ว </a:t>
            </a:r>
            <a: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109</a:t>
            </a: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ลงวันที่ </a:t>
            </a:r>
            <a: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24</a:t>
            </a:r>
            <a:b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สิงหาคม </a:t>
            </a:r>
            <a: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2532</a:t>
            </a: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มีมติอนุมัติให้นำสัญญาแบบปรับราคาได้มาใช้เป็นการถาวร โดยมีเงื่อนไข หลักเกณฑ์ ประเภทงานก่อสร้าง</a:t>
            </a:r>
            <a:b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สูตรและวิธีการคำนวณที่ใช้สัญญาแบบปรับราคาได้</a:t>
            </a:r>
            <a: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(ดังเอกสารภาคผนวก ข) กำหนดให้สัญญาแบบปรับราคาได้นี้ให้ใช้กับงานก่อสร้าง</a:t>
            </a:r>
            <a:b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ทุกประเภท รวมถึงงานปรับปรุงและซ่อมแซมซึ่งเบิกจ่ายค่างานในลักษณะหมวดค่าครุภัณฑ์ ที่ดินและสิ่งก่อสร้าง หรือหมวดเงินอุดหนุน</a:t>
            </a:r>
            <a:endParaRPr lang="en-US" sz="17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หมวดรายจ่ายอื่นที่เบิกจ่ายในลักษณะค่าที่ดินและสิ่งก่อสร้างที่อยู่ในเงื่อนไขและหลักเกณฑ์ตามที่ได้กำหนดนี้ </a:t>
            </a:r>
            <a:b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ดังนั้น</a:t>
            </a:r>
            <a: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7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สัญญาก่อสร้างทุกสัญญา ไม่ว่าจะมีมูลค่างานตามสัญญาเท่าไหร่หรือมีระยะเวลาในการดำเนินงานเท่าไหร่ และไม่ว่าจะดำเนินการ</a:t>
            </a:r>
            <a:br>
              <a:rPr lang="en-US" sz="17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7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จัดซื้อจัดจ้างโดยวิธีใดก็ตาม ก็จะต้องนำสัญญาแบบปรับราคาได้มาใช้ ตามนัยมติคณะรัฐมนตรีดังกล่าว</a:t>
            </a:r>
            <a:b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ประกอบหนังสือคณะกรรมการวินิจฉัยปัญหาการจัดซื้อจัดจ้างและการบริหารพัสดุภาครัฐ กรมบัญชีกลาง ด่วนมาก</a:t>
            </a:r>
            <a: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</a:t>
            </a:r>
            <a:b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กค(กวจ) </a:t>
            </a:r>
            <a: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0405</a:t>
            </a: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/ว </a:t>
            </a:r>
            <a: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110 </a:t>
            </a: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ลงวันที่ </a:t>
            </a:r>
            <a: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5</a:t>
            </a: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มีนาคม </a:t>
            </a:r>
            <a: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2561 </a:t>
            </a: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ทั้งนี้  หากไม่สามารถปฏิบัติตามมติคณะรัฐมนตรีได้ ให้ขอทบทวนมติและหากฝ่าฝืน</a:t>
            </a:r>
            <a:b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ก็จะต้องมีโทษทางวินัยตามนัยมติคณะรัฐมนตรี เมื่อวันที่ </a:t>
            </a:r>
            <a: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22</a:t>
            </a: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พฤศจิกายน </a:t>
            </a:r>
            <a: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2531 </a:t>
            </a: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ตามหนังสือสำนักเลขาธิการคณะรัฐมนตรีที่</a:t>
            </a:r>
            <a:b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นร </a:t>
            </a:r>
            <a: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0202</a:t>
            </a: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/ว </a:t>
            </a:r>
            <a: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180</a:t>
            </a: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ลงวันที่ </a:t>
            </a:r>
            <a: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24</a:t>
            </a:r>
            <a:r>
              <a:rPr lang="th-TH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พฤศจิกายน </a:t>
            </a:r>
            <a:r>
              <a:rPr lang="en-US" sz="1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2531</a:t>
            </a:r>
            <a:br>
              <a:rPr lang="en-US" dirty="0"/>
            </a:b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13146" y="1760613"/>
            <a:ext cx="8837134" cy="4159399"/>
            <a:chOff x="2380" y="1802521"/>
            <a:chExt cx="8837134" cy="4159399"/>
          </a:xfrm>
        </p:grpSpPr>
        <p:sp>
          <p:nvSpPr>
            <p:cNvPr id="13" name="Rectangle 12"/>
            <p:cNvSpPr/>
            <p:nvPr/>
          </p:nvSpPr>
          <p:spPr>
            <a:xfrm>
              <a:off x="455904" y="1802521"/>
              <a:ext cx="8379552" cy="104672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dirty="0"/>
                <a:t> 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55904" y="2937890"/>
              <a:ext cx="8383610" cy="302403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819723" y="1898568"/>
              <a:ext cx="784198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sz="1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ตามมติ ครม.ได้กำหนด ค่า </a:t>
              </a:r>
              <a:r>
                <a:rPr lang="en-US" sz="1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k </a:t>
              </a:r>
              <a:r>
                <a:rPr lang="th-TH" sz="1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ไว้ แต่ไม่ได้ระบุชัดเจนว่าจะต้องทำทุกสัญญาจ้างก่อสร้างหรือทุกวงเงินค่าจ้างหรือทุกวิธีการจัดซื้อจัดจ้างหรือไม่ ดังนี้</a:t>
              </a:r>
              <a:r>
                <a:rPr lang="en-US" sz="1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  <a:r>
                <a:rPr lang="th-TH" sz="1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จึงขอทราบแนวทางการทำสัญญาค่า </a:t>
              </a:r>
              <a:r>
                <a:rPr lang="en-US" sz="1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k </a:t>
              </a:r>
              <a:r>
                <a:rPr lang="th-TH" sz="1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ว่าในกรณีจ้างก่อสร้างโดยวิธีเฉพาะเจาะจงต้องทำสัญญาแบบมีค่า </a:t>
              </a:r>
              <a:r>
                <a:rPr lang="en-US" sz="1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k </a:t>
              </a:r>
              <a:r>
                <a:rPr lang="th-TH" sz="1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หรือไม่ และกรณีประกวดราคา จะเลือกไม่ทำสัญญาแบบมีค่า </a:t>
              </a:r>
              <a:r>
                <a:rPr lang="en-US" sz="1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k </a:t>
              </a:r>
              <a:r>
                <a:rPr lang="th-TH" sz="18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ได้หรือไม่</a:t>
              </a:r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2380" y="4128589"/>
              <a:ext cx="773086" cy="484788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S UI Gothic" panose="020B0600070205080204" pitchFamily="34" charset="-128"/>
                  <a:ea typeface="MS UI Gothic" panose="020B0600070205080204" pitchFamily="34" charset="-128"/>
                </a:rPr>
                <a:t>A :</a:t>
              </a:r>
              <a:endPara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43818" y="2030993"/>
              <a:ext cx="781660" cy="484614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S UI Gothic" panose="020B0600070205080204" pitchFamily="34" charset="-128"/>
                  <a:ea typeface="MS UI Gothic" panose="020B0600070205080204" pitchFamily="34" charset="-128"/>
                </a:rPr>
                <a:t>Q :</a:t>
              </a:r>
              <a:endPara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9" name="Flowchart: Delay 8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4" name="Oval 33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26946" y="10721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1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0379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20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254071" y="1988116"/>
            <a:ext cx="8635853" cy="3374174"/>
            <a:chOff x="203661" y="1802821"/>
            <a:chExt cx="8635853" cy="3374174"/>
          </a:xfrm>
        </p:grpSpPr>
        <p:grpSp>
          <p:nvGrpSpPr>
            <p:cNvPr id="43" name="Group 42"/>
            <p:cNvGrpSpPr/>
            <p:nvPr/>
          </p:nvGrpSpPr>
          <p:grpSpPr>
            <a:xfrm>
              <a:off x="224444" y="1802821"/>
              <a:ext cx="8615070" cy="1696667"/>
              <a:chOff x="224444" y="1761228"/>
              <a:chExt cx="8520545" cy="2075523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590204" y="1761228"/>
                <a:ext cx="8154785" cy="2075523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dirty="0"/>
                  <a:t> </a:t>
                </a:r>
              </a:p>
            </p:txBody>
          </p:sp>
          <p:sp>
            <p:nvSpPr>
              <p:cNvPr id="41" name="Rounded Rectangle 40"/>
              <p:cNvSpPr/>
              <p:nvPr/>
            </p:nvSpPr>
            <p:spPr>
              <a:xfrm>
                <a:off x="224444" y="2535381"/>
                <a:ext cx="773084" cy="593039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Q :</a:t>
                </a:r>
                <a:endParaRPr lang="th-TH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</p:txBody>
          </p:sp>
        </p:grpSp>
        <p:sp>
          <p:nvSpPr>
            <p:cNvPr id="39" name="Rectangle 38"/>
            <p:cNvSpPr/>
            <p:nvPr/>
          </p:nvSpPr>
          <p:spPr>
            <a:xfrm>
              <a:off x="590204" y="3643694"/>
              <a:ext cx="8249310" cy="153330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997528" y="1842341"/>
              <a:ext cx="7841986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>
                <a:buAutoNum type="arabicPeriod"/>
              </a:pP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การคิดค่า 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k 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ใช้วันที่ส่งงานหรือวันที่ตรวจรับงานในการคำนวณ</a:t>
              </a:r>
            </a:p>
            <a:p>
              <a:pPr marL="457200" indent="-457200">
                <a:buAutoNum type="arabicPeriod"/>
              </a:pP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หากหน่วยราชการได้จ้างบริษัทที่ปรึกษาในการควบคุมงานก่อสร้าง และผู้รับจ้างต้องส่งเอกสารต่างๆ </a:t>
              </a:r>
              <a:b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</a:b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ให้กับบริษัท ที่ปรึกษาฯ ก่อน ซึ่งบริษัทที่ปรึกษาฯ จะพิจารณาตรวจสอบข้อมูลและส่งให้หน่วยราชการต่อไป ดังนั้นการคำนวณจำนวนวัน 90 วัน ในการขอค่า 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K 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ให้นับถึงวันที่ประทับตราของบริษัทที่ปรึกษา หรือวันที่ประทับตราของหน่วยราชการ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067649" y="3748954"/>
              <a:ext cx="76809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>
                <a:buAutoNum type="arabicPeriod"/>
              </a:pP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การคำนวณเงินค่า 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K 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ใช้วันที่ (เดือน) ที่ผู้รับจ้างส่งมอบงานที่ระบุในหนังสือของผู้รับจ้างในการคำนวณ</a:t>
              </a:r>
            </a:p>
            <a:p>
              <a:pPr marL="457200" indent="-457200">
                <a:buAutoNum type="arabicPeriod"/>
              </a:pP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การนับวันในการยื่นขอเงินค่า 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K 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ตามเงื่อนไขและหลักเกณฑ์ของมติคณะรัฐมนตรีนั้น</a:t>
              </a:r>
              <a:b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</a:b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ให้ใช้วันที่ ประทับตราของหน่วยราชการ เนื่องจากบริษัทที่ปรึกษามิใช่ส่วนราชการ</a:t>
              </a:r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203661" y="3896026"/>
              <a:ext cx="773086" cy="484788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S UI Gothic" panose="020B0600070205080204" pitchFamily="34" charset="-128"/>
                  <a:ea typeface="MS UI Gothic" panose="020B0600070205080204" pitchFamily="34" charset="-128"/>
                </a:rPr>
                <a:t>A :</a:t>
              </a:r>
              <a:endPara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624335" y="116921"/>
            <a:ext cx="2520578" cy="682012"/>
            <a:chOff x="6624335" y="116921"/>
            <a:chExt cx="2520578" cy="682012"/>
          </a:xfrm>
        </p:grpSpPr>
        <p:sp>
          <p:nvSpPr>
            <p:cNvPr id="30" name="TextBox 29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6941241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6624335" y="460380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27" name="Flowchart: Delay 26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7942" y="10646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19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9483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21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grpSp>
        <p:nvGrpSpPr>
          <p:cNvPr id="43" name="Group 42"/>
          <p:cNvGrpSpPr/>
          <p:nvPr/>
        </p:nvGrpSpPr>
        <p:grpSpPr>
          <a:xfrm>
            <a:off x="224444" y="1879023"/>
            <a:ext cx="8615070" cy="1694220"/>
            <a:chOff x="224444" y="1854447"/>
            <a:chExt cx="8520545" cy="2072528"/>
          </a:xfrm>
        </p:grpSpPr>
        <p:sp>
          <p:nvSpPr>
            <p:cNvPr id="13" name="Rectangle 12"/>
            <p:cNvSpPr/>
            <p:nvPr/>
          </p:nvSpPr>
          <p:spPr>
            <a:xfrm>
              <a:off x="590204" y="1854447"/>
              <a:ext cx="8154785" cy="207252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dirty="0"/>
                <a:t> </a:t>
              </a: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224444" y="2535381"/>
              <a:ext cx="773084" cy="593039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S UI Gothic" panose="020B0600070205080204" pitchFamily="34" charset="-128"/>
                  <a:ea typeface="MS UI Gothic" panose="020B0600070205080204" pitchFamily="34" charset="-128"/>
                </a:rPr>
                <a:t>Q :</a:t>
              </a:r>
              <a:endPara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sp>
        <p:nvSpPr>
          <p:cNvPr id="39" name="Rectangle 38"/>
          <p:cNvSpPr/>
          <p:nvPr/>
        </p:nvSpPr>
        <p:spPr>
          <a:xfrm>
            <a:off x="590204" y="4057578"/>
            <a:ext cx="8249310" cy="14661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6" name="Rectangle 45"/>
          <p:cNvSpPr/>
          <p:nvPr/>
        </p:nvSpPr>
        <p:spPr>
          <a:xfrm>
            <a:off x="1056730" y="1956314"/>
            <a:ext cx="78419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กรณีการจ่ายชดเชย 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หาก อบต.ต้องจ่ายชดเชยค่า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ให้แก่ผู้รับจ้าง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อบต.ต้องตั้งงบประมาณเพื่อจ่าย จากงบประมาณประจำปี ของ อบต.เอง ใช่หรือไม่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หากต้องตั้งงบประมาณ ต้องตั้งในหมวดรายจ่ายใด ประเภทและรายการใด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มีกำหนดเงื่อนไขระยะเวลาการจ่ายหรือไม่ ว่าต้องภายในกี่วัน เพราะงบประมาณปี 52 อนุมัติแล้ว หากต้องตั้งงบประมาณชดใช้ ต้องเป็นปีงบประมาณถัดไป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224443" y="4484211"/>
            <a:ext cx="773086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006104" y="4200316"/>
            <a:ext cx="78419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อบต. ต้องตั้งงบประมาณของ อบต. เอง </a:t>
            </a:r>
          </a:p>
          <a:p>
            <a:pPr marL="457200" indent="-457200">
              <a:buAutoNum type="arabicPeriod"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ตั้งไว้ในงบลงทุน ประเภทค่าก่อสร้าง </a:t>
            </a:r>
          </a:p>
          <a:p>
            <a:pPr marL="457200" indent="-457200">
              <a:buAutoNum type="arabicPeriod"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ควรจะต้องจ่ายโดยเร็ว หากงบประมาณ ปี 52 อนุมัติแล้ว ถ้ามีเงินเหลือจ่ายก็ควรนำมาจ่ายเงิน 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เสียก่อน เว้นแต่ไม่มีเงินเพียงพอ ก็ควรจะตั้งงบประมาณปีถัดไป เพื่อจ่ายเป็นเงินค่า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6624335" y="116921"/>
            <a:ext cx="2520578" cy="682012"/>
            <a:chOff x="6624335" y="116921"/>
            <a:chExt cx="2520578" cy="682012"/>
          </a:xfrm>
        </p:grpSpPr>
        <p:sp>
          <p:nvSpPr>
            <p:cNvPr id="33" name="TextBox 32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6941241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6624335" y="460380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27" name="Flowchart: Delay 26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7467" y="10646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20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97374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22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grpSp>
        <p:nvGrpSpPr>
          <p:cNvPr id="43" name="Group 42"/>
          <p:cNvGrpSpPr/>
          <p:nvPr/>
        </p:nvGrpSpPr>
        <p:grpSpPr>
          <a:xfrm>
            <a:off x="215868" y="1879024"/>
            <a:ext cx="8640140" cy="970525"/>
            <a:chOff x="215962" y="1854446"/>
            <a:chExt cx="8545340" cy="1187236"/>
          </a:xfrm>
        </p:grpSpPr>
        <p:sp>
          <p:nvSpPr>
            <p:cNvPr id="13" name="Rectangle 12"/>
            <p:cNvSpPr/>
            <p:nvPr/>
          </p:nvSpPr>
          <p:spPr>
            <a:xfrm>
              <a:off x="590204" y="1854446"/>
              <a:ext cx="8171098" cy="118723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dirty="0"/>
                <a:t> </a:t>
              </a: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215962" y="2151543"/>
              <a:ext cx="773084" cy="593039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S UI Gothic" panose="020B0600070205080204" pitchFamily="34" charset="-128"/>
                  <a:ea typeface="MS UI Gothic" panose="020B0600070205080204" pitchFamily="34" charset="-128"/>
                </a:rPr>
                <a:t>Q :</a:t>
              </a:r>
              <a:endPara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sp>
        <p:nvSpPr>
          <p:cNvPr id="39" name="Rectangle 38"/>
          <p:cNvSpPr/>
          <p:nvPr/>
        </p:nvSpPr>
        <p:spPr>
          <a:xfrm>
            <a:off x="606698" y="2978630"/>
            <a:ext cx="8249310" cy="30021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6" name="Rectangle 45"/>
          <p:cNvSpPr/>
          <p:nvPr/>
        </p:nvSpPr>
        <p:spPr>
          <a:xfrm>
            <a:off x="1006104" y="1961917"/>
            <a:ext cx="78419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ผู้รับจ้างส่งงานหลายงวดงานเช่น 5 งวดงานรวมส่งงานงวดสุดท้ายด้วย โดยขอค่า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งวดงานครั้งสุดท้ายทีเดียว </a:t>
            </a:r>
          </a:p>
          <a:p>
            <a:r>
              <a:rPr lang="th-TH" sz="2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 ส่งงานงวดสุดท้าย(ยังไม่หมดอายุสัญญา)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215868" y="3911149"/>
            <a:ext cx="773086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006104" y="3016149"/>
            <a:ext cx="78419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การส่งมอบงานงวดสุดท้าย(ยังไม่หมดอายุสัญญา) ขึ้นอยู่กับว่าในสัญญาได้กำหนดไว้ว่าอย่างไร ก็ให้ปฏิบัติตามสัญญานั้นๆ ดังนี้ 1. หากในสัญญาไม่ได้กำหนดให้มีงวดงาน (มีงานงวดสุดท้ายเพียงงวดเดียว) และสัญญากำหนดให้ </a:t>
            </a:r>
            <a:b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(1) ใช้เดือนที่เปิดซอง หรือ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e-Auction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เป็นเดือนที่คิดงวดงานและส่งมอบงานงวดสุดท้ายด้วยก็ให้ใช้เดือนที่</a:t>
            </a:r>
            <a:b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เปิดซอง หรือ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e-Auction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เป็นเดือนที่คิดคำนวณและขอรับเงินชดเชยค่า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b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(2)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ใช้เดือนที่ส่งมอบงานงวดสุดท้าย(ยังไม่หมดอายุสัญญา) ก็ให้ใช้เดือนที่ ส่งมอบงานงวด สุดท้าย เป็นเดือนที่คิดคำนวณและขอรับเงินชดเชยค่า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b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(3)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แต่ถ้าหากในสัญญามิได้กำหนดใดๆไว้เลย ก็ให้ใช้เดือนที่ส่งมอบงานงวดสุดท้าย เป็นเดือนที่ คิดคำนวณและขอรับเงินชดเชยค่า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เพื่อความเป็นธรรมทั้งผู้ว่าจ้างและผู้รับจ้าง ตามวัตถุประสงค์ของค่า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6624335" y="116921"/>
            <a:ext cx="2520578" cy="682012"/>
            <a:chOff x="6624335" y="116921"/>
            <a:chExt cx="2520578" cy="682012"/>
          </a:xfrm>
        </p:grpSpPr>
        <p:sp>
          <p:nvSpPr>
            <p:cNvPr id="33" name="TextBox 32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6941241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6624335" y="460380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27" name="Flowchart: Delay 26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7467" y="10646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21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61333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23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sp>
        <p:nvSpPr>
          <p:cNvPr id="13" name="Rectangle 12"/>
          <p:cNvSpPr/>
          <p:nvPr/>
        </p:nvSpPr>
        <p:spPr>
          <a:xfrm>
            <a:off x="594261" y="1956770"/>
            <a:ext cx="8245252" cy="19608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/>
              <a:t> 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90204" y="4086449"/>
            <a:ext cx="8249310" cy="18754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6" name="Rectangle 45"/>
          <p:cNvSpPr/>
          <p:nvPr/>
        </p:nvSpPr>
        <p:spPr>
          <a:xfrm>
            <a:off x="1006104" y="1961917"/>
            <a:ext cx="78419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1.กรณีส่งมอบงานงวดสุดท้ายแล้ว แต่คณะกรรมการตรวจการจ้างสั่งให้ไปปรับปรุงงานใหม่ หากมีการส่งมอบงานใหม่ การนับระยะเวลา จะใช้วันใดเป็นวันส่งมอบงานงวดสุดท้าย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การคำนวณเงินเพิ่มค่างานตามสัญญาแบบปรับราคาได้ จะใช้วันและเดือนใดเป็นวันส่งมอบงานงวดสุดท้าย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หากไม่ใช่การส่งมอบงานงวดสุดท้าย แต่เป็นการส่งมอบในแต่ละงวดงาน แต่เกิดประเด็นตามข้อ 1 แล้ว จะใช้วันส่งมอบงานตามหนังสือส่งมอบงาน หรือวันที่ได้มีการส่งมอบงานใหม่ตามที่คณะกรรมการตรวจการจ้างขอให้ไปปรับปรุง เป็นเดือนที่ใช้ในการคำนวณเงินเพิ่มค่างานตามสัญญาแบบปรับราคาได้ (ค่า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203661" y="4761123"/>
            <a:ext cx="773086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97527" y="4086449"/>
            <a:ext cx="78419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กรณีนี้ให้ถือว่าวันที่ส่งมอบงานงวดสุดท้ายใหม่ เป็นวันที่ส่งมอบงานงวดสุดท้าย</a:t>
            </a:r>
          </a:p>
          <a:p>
            <a:pPr marL="457200" indent="-457200">
              <a:buAutoNum type="arabicPeriod"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การพิจารณาคำนวณเงินเพิ่มหรือลดตามสัญญาแบบปรับราคาได้ (ค่า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) สำหรับกรณีดังกล่าว จะต้องใช้</a:t>
            </a:r>
            <a:r>
              <a:rPr lang="th-TH" sz="2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วันที่ผู้รับจ้างส่งมอบงานงวดสุดท้ายครั้งใหม่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เป็นฐานในการคำนวณ</a:t>
            </a:r>
          </a:p>
          <a:p>
            <a:pPr marL="457200" indent="-457200">
              <a:buAutoNum type="arabicPeriod"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กรณีมิใช่การส่งมอบงานงวดสุดท้าย ซึ่งคณะกรรมการตรวจการจ้างสั่งให้ผู้รับจ้างปรับปรุงงานและส่งมอบงานใหม่อีกครั้ง </a:t>
            </a:r>
            <a:r>
              <a:rPr lang="th-TH" sz="2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ให้ถือว่าวันที่ส่งมอบงานใหม่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เป็นวันที่ส่งมอบงานที่จะใช้เป็นฐานในการคำนวณเงินเพิ่มหรือลด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6624335" y="116921"/>
            <a:ext cx="2520578" cy="682012"/>
            <a:chOff x="6624335" y="116921"/>
            <a:chExt cx="2520578" cy="682012"/>
          </a:xfrm>
        </p:grpSpPr>
        <p:sp>
          <p:nvSpPr>
            <p:cNvPr id="33" name="TextBox 32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6941241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6624335" y="460380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27" name="Flowchart: Delay 26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7467" y="10646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22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44" name="Rounded Rectangle 43"/>
          <p:cNvSpPr/>
          <p:nvPr/>
        </p:nvSpPr>
        <p:spPr>
          <a:xfrm>
            <a:off x="178542" y="2686066"/>
            <a:ext cx="781660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Q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589165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24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grpSp>
        <p:nvGrpSpPr>
          <p:cNvPr id="43" name="Group 42"/>
          <p:cNvGrpSpPr/>
          <p:nvPr/>
        </p:nvGrpSpPr>
        <p:grpSpPr>
          <a:xfrm>
            <a:off x="194854" y="1879022"/>
            <a:ext cx="8644659" cy="1113920"/>
            <a:chOff x="195179" y="1854446"/>
            <a:chExt cx="8549810" cy="1362651"/>
          </a:xfrm>
        </p:grpSpPr>
        <p:sp>
          <p:nvSpPr>
            <p:cNvPr id="13" name="Rectangle 12"/>
            <p:cNvSpPr/>
            <p:nvPr/>
          </p:nvSpPr>
          <p:spPr>
            <a:xfrm>
              <a:off x="590204" y="1854446"/>
              <a:ext cx="8154785" cy="136265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dirty="0"/>
                <a:t> </a:t>
              </a: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195179" y="2252561"/>
              <a:ext cx="773084" cy="593039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S UI Gothic" panose="020B0600070205080204" pitchFamily="34" charset="-128"/>
                  <a:ea typeface="MS UI Gothic" panose="020B0600070205080204" pitchFamily="34" charset="-128"/>
                </a:rPr>
                <a:t>Q :</a:t>
              </a:r>
              <a:endPara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sp>
        <p:nvSpPr>
          <p:cNvPr id="39" name="Rectangle 38"/>
          <p:cNvSpPr/>
          <p:nvPr/>
        </p:nvSpPr>
        <p:spPr>
          <a:xfrm>
            <a:off x="590204" y="3331497"/>
            <a:ext cx="8249310" cy="23558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6" name="Rectangle 45"/>
          <p:cNvSpPr/>
          <p:nvPr/>
        </p:nvSpPr>
        <p:spPr>
          <a:xfrm>
            <a:off x="1006104" y="1961917"/>
            <a:ext cx="78419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การคำนวณเงินชดเชยค่างานตามสัญญาแบบปรับราคาได้ (ค่า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K)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หากมีการแก้ไขแบบของสิ่งก่อสร้าง</a:t>
            </a:r>
            <a:b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และตกลงราคากับระยะเวลาทำการใหม่ ในกรณีนี้ต้องทำอย่างไร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187117" y="4181898"/>
            <a:ext cx="773086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006104" y="3474518"/>
            <a:ext cx="78419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กรณีมีการเปลี่ยนแปลงแก้ไขแบบตามสัญญา แต่ราคาค่างานต่อหน่วยตามสัญญาไม่มีการเปลี่ยนแปลง</a:t>
            </a:r>
            <a:b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การคำนวณค่า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ให้ใช้ดัชนีราคาของเดือนที่เปิดซองประกวดราคาเปรียบเทียบกับดัชนีราคาของเดือนที่ส่งมอบงาน</a:t>
            </a:r>
          </a:p>
          <a:p>
            <a:pPr marL="457200" indent="-457200">
              <a:buAutoNum type="arabicPeriod"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กรณีมีการเปลี่ยนแปลงแก้ไขแบบตามสัญญา และทำให้ราคาค่างานต่อหน่วยเปลี่ยนแปลงไป ไม่ว่าจะเพิ่มขึ้นหรือลดลง การคำนวณค่า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ให้ใช้ดัชนีราคาของเดือนที่ตกลงราคาใหม่ เปรียบเทียบกับดัชนีราคาของเดือนที่ส่งมอบงาน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6624335" y="116921"/>
            <a:ext cx="2520578" cy="682012"/>
            <a:chOff x="6624335" y="116921"/>
            <a:chExt cx="2520578" cy="682012"/>
          </a:xfrm>
        </p:grpSpPr>
        <p:sp>
          <p:nvSpPr>
            <p:cNvPr id="33" name="TextBox 32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6941241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6624335" y="460380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27" name="Flowchart: Delay 26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7467" y="10646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23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06370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25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sp>
        <p:nvSpPr>
          <p:cNvPr id="13" name="Rectangle 12"/>
          <p:cNvSpPr/>
          <p:nvPr/>
        </p:nvSpPr>
        <p:spPr>
          <a:xfrm>
            <a:off x="527586" y="1946987"/>
            <a:ext cx="8245252" cy="9181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/>
              <a:t> 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27586" y="3169000"/>
            <a:ext cx="8249310" cy="26304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6" name="Rectangle 45"/>
          <p:cNvSpPr/>
          <p:nvPr/>
        </p:nvSpPr>
        <p:spPr>
          <a:xfrm>
            <a:off x="1029855" y="2056602"/>
            <a:ext cx="78419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วันที่เปิดซองที่จะนำมาใช้เป็นฐานในการคำนวณเงินเพิ่มหรือลดค่างานตามสัญญาแบบปรับราคาได้ (ค่า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K) 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คือวันใด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92267" y="4110171"/>
            <a:ext cx="773086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23707" y="3217979"/>
            <a:ext cx="784198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วันเปิดซองที่จะนำมาใช้เป็นฐานในการคำนวณเงินเพิ่มหรือลดค่างานตามสัญญาแบบปรับราคาได้ (ค่า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K)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ไม่ว่าจะเป็นวิธีประกาศเชิญชวนทั่วไป วิธีการคัดเลือก หรือวิธีการเฉพาะเจาะจง โดยหลักการตามมติคณะรัฐมนตรีจะมี 2 กรณี ดังนี้</a:t>
            </a:r>
          </a:p>
          <a:p>
            <a:pPr marL="457200" indent="-457200">
              <a:buAutoNum type="arabicPeriod"/>
            </a:pPr>
            <a:r>
              <a:rPr lang="th-TH" sz="2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กรณีที่ไม่มีการต่อรองราคากับผู้ประกอบการ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ให้ใช้วันที่ผู้ประกอบการเสนอราคาด้วยวิธีตลาดอิเล็กทรอนิกส์ วันเสนอราคาด้วยวิธีประกวดราคาอิเล็กทรอนิกส์ วันเปิดซองข้อเสนอ วันที่ยื่นซองข้อเสนอ หรือวันที่ยื่นข้อเสนอราคาตามวิธีการจัดซื้อจัดจ้างตามลำดับ เป็นวันที่เปิดซอง</a:t>
            </a:r>
          </a:p>
          <a:p>
            <a:pPr marL="457200" indent="-457200">
              <a:buAutoNum type="arabicPeriod"/>
            </a:pPr>
            <a:r>
              <a:rPr lang="th-TH" sz="2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กรณีที่มีการต่อรองราคากับผู้ประกอบการ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ให้ใช้วันที่ต่อรองราคากับผู้ประกอบการ เป็นที่ยุติ ตามวิธีการจัดซื้อจัดจ้าง เป็นวันที่เปิดซอง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6624335" y="116921"/>
            <a:ext cx="2520578" cy="682012"/>
            <a:chOff x="6624335" y="116921"/>
            <a:chExt cx="2520578" cy="682012"/>
          </a:xfrm>
        </p:grpSpPr>
        <p:sp>
          <p:nvSpPr>
            <p:cNvPr id="33" name="TextBox 32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6941241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6624335" y="460380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27" name="Flowchart: Delay 26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7467" y="10646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24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44" name="Rounded Rectangle 43"/>
          <p:cNvSpPr/>
          <p:nvPr/>
        </p:nvSpPr>
        <p:spPr>
          <a:xfrm>
            <a:off x="136756" y="2171023"/>
            <a:ext cx="781660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Q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055566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26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sp>
        <p:nvSpPr>
          <p:cNvPr id="13" name="Rectangle 12"/>
          <p:cNvSpPr/>
          <p:nvPr/>
        </p:nvSpPr>
        <p:spPr>
          <a:xfrm>
            <a:off x="466527" y="1879023"/>
            <a:ext cx="8372986" cy="19931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/>
              <a:t> 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66527" y="3980682"/>
            <a:ext cx="8372987" cy="20569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6" name="Rectangle 45"/>
          <p:cNvSpPr/>
          <p:nvPr/>
        </p:nvSpPr>
        <p:spPr>
          <a:xfrm>
            <a:off x="914587" y="1986560"/>
            <a:ext cx="80214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กรณีผู้รับจ้างเสนอราคาวันที่ 31 มีนาคม 2560 ยืนยันราคาวันที่ 3 เมษายน 2560 โดย</a:t>
            </a:r>
            <a:r>
              <a:rPr lang="th-TH" sz="18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ไม่มี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การต่อรองราคา</a:t>
            </a:r>
            <a:b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กรณีนี้ใช้วันใดเป็นวันเปิดซองเพื่อคำนวณค่า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</a:t>
            </a:r>
          </a:p>
          <a:p>
            <a:pPr marL="457200" indent="-457200">
              <a:buFontTx/>
              <a:buAutoNum type="arabicPeriod"/>
            </a:pP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กรณีผู้รับจ้างเสนอราคาวันที่ 31 มีนาคม 2560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ยืนยันราคาวันที่ 3 เมษายน 2560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โดยมีการต่อรองราคา</a:t>
            </a:r>
            <a:b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กรณีนี้ใช้วันใดเป็นวันเปิดซองเพื่อคำนวณค่า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</a:t>
            </a:r>
          </a:p>
          <a:p>
            <a:pPr marL="457200" indent="-457200">
              <a:buAutoNum type="arabicPeriod"/>
            </a:pP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ซ้อมแนวทางปฏิบัติเกี่ยวกับวันเปิดซองที่ใช้ในการคำนวณเงินเพิ่มหรือลดค่างานตามสัญญาแบบปรับราคาได้ (ค่า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K)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ดังกล่าว ให้เริ่มใช้กับสัญญาที่ลงนามหลักจากวันที่ 13 มิถุนายน 2561 ใช่หรือไม่ หากไม่ใช่จะเริ่มใช้เมื่อใด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114924" y="4682121"/>
            <a:ext cx="773086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14587" y="4020593"/>
            <a:ext cx="78419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กรณีผู้รับจ้างเสนอราคาวันที่ 31 มีนาคม 2560 ยืนยันราคาวันที่ 3 เมษายน 2560 โดย</a:t>
            </a:r>
            <a:r>
              <a:rPr lang="th-TH" sz="18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ไม่มี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การต่อรองราคา</a:t>
            </a:r>
            <a:b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กรณีนี้ให้ใช้วันที่ผู้รับจ้างเสนอราคา คือวันที่ 31 มีนาคม 2560 เป็นวันเปิดซองที่จะใช้ในการคำนวณ</a:t>
            </a:r>
          </a:p>
          <a:p>
            <a:pPr marL="457200" indent="-457200">
              <a:buFontTx/>
              <a:buAutoNum type="arabicPeriod"/>
            </a:pP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กรณีมีการต่อรองราคา ให้ใช้วันที่เจรจาต่อรองราคาเป็นที่ยุติเป็นวันเปิดซองที่จะใช้ในการคำนวณ</a:t>
            </a:r>
            <a:b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(กรณีดังกล่าว ไม่ได้ระบุวันที่มีการเจรจาต่อรองราคาเป็นที่ยุติไว้ว่าเป็นวันที่เท่าไหร่ จึงไม่สามารถระบุวันเปิดซองได้)</a:t>
            </a:r>
          </a:p>
          <a:p>
            <a:pPr marL="457200" indent="-457200">
              <a:buFontTx/>
              <a:buAutoNum type="arabicPeriod"/>
            </a:pP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ซ้อมแนวทางปฏิบัติเกี่ยวกับวันเปิดซองที่ใช้ในการคำนวณเงินเพิ่มหรือลดค่างานตามสัญญาแบบปรับราคาได้ (ค่า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K)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ดังกล่าว ให้เรื่มใช้กับสัญญาที่ดำเนินการตามระเบียบกระทรวงการคลังว่าด้วยการจัดซื้อจัดจ้างและการบริหารพัสดุภาครัฐ พ.ศ. 2560 เป็นต้นไป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6624335" y="116921"/>
            <a:ext cx="2520578" cy="682012"/>
            <a:chOff x="6624335" y="116921"/>
            <a:chExt cx="2520578" cy="682012"/>
          </a:xfrm>
        </p:grpSpPr>
        <p:sp>
          <p:nvSpPr>
            <p:cNvPr id="33" name="TextBox 32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6941241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6624335" y="460380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27" name="Flowchart: Delay 26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7467" y="10646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25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44" name="Rounded Rectangle 43"/>
          <p:cNvSpPr/>
          <p:nvPr/>
        </p:nvSpPr>
        <p:spPr>
          <a:xfrm>
            <a:off x="106350" y="2574879"/>
            <a:ext cx="781660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Q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228113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27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grpSp>
        <p:nvGrpSpPr>
          <p:cNvPr id="43" name="Group 42"/>
          <p:cNvGrpSpPr/>
          <p:nvPr/>
        </p:nvGrpSpPr>
        <p:grpSpPr>
          <a:xfrm>
            <a:off x="203432" y="1879023"/>
            <a:ext cx="8636082" cy="892135"/>
            <a:chOff x="203663" y="1854447"/>
            <a:chExt cx="8541326" cy="1091343"/>
          </a:xfrm>
        </p:grpSpPr>
        <p:sp>
          <p:nvSpPr>
            <p:cNvPr id="13" name="Rectangle 12"/>
            <p:cNvSpPr/>
            <p:nvPr/>
          </p:nvSpPr>
          <p:spPr>
            <a:xfrm>
              <a:off x="590204" y="1854447"/>
              <a:ext cx="8154785" cy="109134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dirty="0"/>
                <a:t> </a:t>
              </a: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203663" y="2101265"/>
              <a:ext cx="773084" cy="593039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S UI Gothic" panose="020B0600070205080204" pitchFamily="34" charset="-128"/>
                  <a:ea typeface="MS UI Gothic" panose="020B0600070205080204" pitchFamily="34" charset="-128"/>
                </a:rPr>
                <a:t>Q :</a:t>
              </a:r>
              <a:endPara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sp>
        <p:nvSpPr>
          <p:cNvPr id="39" name="Rectangle 38"/>
          <p:cNvSpPr/>
          <p:nvPr/>
        </p:nvSpPr>
        <p:spPr>
          <a:xfrm>
            <a:off x="590204" y="3083318"/>
            <a:ext cx="8249310" cy="28786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6" name="Rectangle 45"/>
          <p:cNvSpPr/>
          <p:nvPr/>
        </p:nvSpPr>
        <p:spPr>
          <a:xfrm>
            <a:off x="1006104" y="1961917"/>
            <a:ext cx="78419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งานตกลงราคาคิดค่า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ได้หรือไม่ กรณีการสอบราคาหรือประกวดราคาใช้ราคา ณ วันเปิดซอง</a:t>
            </a:r>
            <a:b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แล้ว ถ้าเป็นตกลงราคาจะใช้ราคา ณ วันใด 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078040" y="3100698"/>
            <a:ext cx="768096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งานซื้อหรืองานจ้างเหมาโดยวิธีตกลงราคา ตามระเบียบสำนักนายกรัฐมนตรีว่าด้วยการพัสดุฯ ได้ กำหนดไว้ว่า เป็นการซื้อหรือจ้างครั้งหนึ่งซึ่งมีราคาไม่เกิน 100,000 บาท หากเป็นตามประเภทงานก่อสร้างตามที่คณะรัฐมนตรีกำหนด ก็ต้องนำสัญญาค่า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ไปใช้ แต่โดยปกติแล้ว ลักษณะงานก่อสร้างที่ดำเนินการโดยวิธีตกลงราคา จะเป็นงานที่มีระยะเวลาก่อสร้างไม่มาก และ ส่วนใหญ่จะไม่เป็นประเภทงานก่อสร้าง ที่อยู่ในข่ายจะนำสัญญาแบบปรับราคาได้ (ค่า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K)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ไปใช้ใน</a:t>
            </a:r>
            <a:r>
              <a:rPr lang="th-TH" sz="20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การทำ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สัญญาจ้างเหมา ทั้งนี้ ในกรณีที่จะไม่ใช้สัญญาฯ 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ก็ให้ผู้ว่าจ้างได้แจ้งให้ผู้รับจ้างได้ทราบว่า งานก่อสร้างตามสัญญาที่จะดำเนินการนี้ ไม่เป็นประเภทงานก่อสร้างตามที่คณะรัฐมนตรีกำหนด จึงไม่นำสัญญา แบบปรับราคาได้ (ค่า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K)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มาใช้ใน</a:t>
            </a:r>
            <a:r>
              <a:rPr lang="th-TH" sz="20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การทำ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สัญญาจ้างเหมา 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อย่างไรก็ตาม หากจำเป็นจะต้องคำนวณเงินค่า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ให้นั้น วันเปิดซองราคาให้ใช้วันที่ผู้รับจ้างได้มีหนังสือถึงผู้ว่าจ้างว่า ยินดีตกลงรับราคาค่าจ้างสำหรับงานจ้างเหมาตามรายการที่ดำเนินการนี้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189858" y="4220443"/>
            <a:ext cx="773086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6624335" y="116921"/>
            <a:ext cx="2520578" cy="682012"/>
            <a:chOff x="6624335" y="116921"/>
            <a:chExt cx="2520578" cy="682012"/>
          </a:xfrm>
        </p:grpSpPr>
        <p:sp>
          <p:nvSpPr>
            <p:cNvPr id="30" name="TextBox 29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6941241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6624335" y="460380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27" name="Flowchart: Delay 26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7467" y="10646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26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5445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3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grpSp>
        <p:nvGrpSpPr>
          <p:cNvPr id="43" name="Group 42"/>
          <p:cNvGrpSpPr/>
          <p:nvPr/>
        </p:nvGrpSpPr>
        <p:grpSpPr>
          <a:xfrm>
            <a:off x="208722" y="1879022"/>
            <a:ext cx="8630791" cy="1113518"/>
            <a:chOff x="208895" y="1854446"/>
            <a:chExt cx="8536094" cy="1362651"/>
          </a:xfrm>
        </p:grpSpPr>
        <p:sp>
          <p:nvSpPr>
            <p:cNvPr id="13" name="Rectangle 12"/>
            <p:cNvSpPr/>
            <p:nvPr/>
          </p:nvSpPr>
          <p:spPr>
            <a:xfrm>
              <a:off x="590204" y="1854446"/>
              <a:ext cx="8154785" cy="136265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dirty="0"/>
                <a:t> </a:t>
              </a: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208895" y="2299544"/>
              <a:ext cx="773084" cy="593039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S UI Gothic" panose="020B0600070205080204" pitchFamily="34" charset="-128"/>
                  <a:ea typeface="MS UI Gothic" panose="020B0600070205080204" pitchFamily="34" charset="-128"/>
                </a:rPr>
                <a:t>Q :</a:t>
              </a:r>
              <a:endPara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sp>
        <p:nvSpPr>
          <p:cNvPr id="39" name="Rectangle 38"/>
          <p:cNvSpPr/>
          <p:nvPr/>
        </p:nvSpPr>
        <p:spPr>
          <a:xfrm>
            <a:off x="590203" y="3201948"/>
            <a:ext cx="8249310" cy="26295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6" name="Rectangle 45"/>
          <p:cNvSpPr/>
          <p:nvPr/>
        </p:nvSpPr>
        <p:spPr>
          <a:xfrm>
            <a:off x="997529" y="1936059"/>
            <a:ext cx="78419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การนำเงื่อนไข หลักเกณฑ์ ประเภทงานก่อสร้าง สูตรและวิธีการคำนวณที่ใช้กับสัญญาแบบปรับราคาของงาน</a:t>
            </a:r>
            <a:b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ทุกประเภท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มาใช้เป็นเอกสารแนบท้ายประกาศประกวดราคาจ้างและเอกสารแนบท้ายสัญญา เพื่อป้องกันการผิดพลาดในการกำหนดสูตรการคำนวณ เป็นการดำเนินการที่ถูกต้องแล้วหรือไม่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224443" y="4484211"/>
            <a:ext cx="773086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97529" y="3247351"/>
            <a:ext cx="78419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ตามมติคณะรัฐมนตรีเมื่อวันที่ 22 สิงหาคม 2532 แจ้งตามหนังสือสำนักเลขาธิการรัฐมนตรี ที่ นร 0203/ว 109 ลงวันที่ 24 สิงหาคม 2532 ได้กำหนดเงื่อนไขและหลักเกณฑ์ของการนำสัญญาแบบปรับราคาได้ (ค่า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K)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ไปใช้ โดยผู้ว่าจ้างต้องแจ้งและประกาศให้ผู้รับจ้างทราบ เช่น ในประกาศประกวดราคาและในสัญญาจ้าง ต้องระบุว่าจะใช้สัญญาแบบปรับราคาได้ พร้อมทั้งกำหนดประเภทงานก่อสร้าง สูตรและวิธีคำนวณไว้ให้ชัดเจน ในกรณีที่มีงานก่อสร้างหลายประเภทในคราวเดียวกัน ต้องแยกประเภทงานก่อสร้างแต่ละประเภทให้ชัดเจนตามลักษณะของงานก่อสร้างนั้นๆ และให้สอดคล้องกับสูตรที่กำหนดไว้ ดังนั้น ในกรณีนี้จึงถือว่าส่วนราชการได้ดำเนินการเป็นไปตามมติคณะรัฐมนตรีดังกล่าวแล้ว เนื่องจากเป็นการป้องกันการเสียประโยชน์ของทางราชการ และเพื่อความเป็นธรรมกับผู้รับจ้าง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6624335" y="116921"/>
            <a:ext cx="2520578" cy="682012"/>
            <a:chOff x="6624335" y="116921"/>
            <a:chExt cx="2520578" cy="682012"/>
          </a:xfrm>
        </p:grpSpPr>
        <p:sp>
          <p:nvSpPr>
            <p:cNvPr id="33" name="TextBox 32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6941241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6624335" y="460380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27" name="Flowchart: Delay 26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26946" y="10721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2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7801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4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sp>
        <p:nvSpPr>
          <p:cNvPr id="13" name="Rectangle 12"/>
          <p:cNvSpPr/>
          <p:nvPr/>
        </p:nvSpPr>
        <p:spPr>
          <a:xfrm>
            <a:off x="594261" y="1879022"/>
            <a:ext cx="8245252" cy="8914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/>
              <a:t> 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90204" y="2914678"/>
            <a:ext cx="8249310" cy="31056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6" name="Rectangle 45"/>
          <p:cNvSpPr/>
          <p:nvPr/>
        </p:nvSpPr>
        <p:spPr>
          <a:xfrm>
            <a:off x="997529" y="1936059"/>
            <a:ext cx="78419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ในการประกาศประกวดราคา จะต้องระบุสูตรค่า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ทั้ง 35 สูตร ในประกาศหรือไม่ และในกรณีทำสัญญาจะต้องระบุสูตรค่า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ทั้ง 35 สูตร ในเอกสารแนบท้ายสัญญาหรือไม่ หรือจะระบุเพียงสูตรค่า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ที่เกี่ยวข้อง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164115" y="4245445"/>
            <a:ext cx="773086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97527" y="2919913"/>
            <a:ext cx="7841986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ตามมติคณะรัฐมนตรีเมื่อวันที่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22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สิงหาคม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2532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แจ้งตามหนังสือสำนักเลขาธิการคณะรัฐมนตรี ที่ นร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0203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/ว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109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ลงวันที่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24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สิงหาคม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2532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กำหนดเงื่อนไขและหลักเกณฑ์ ข้อ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ไว้ว่า "การนำสัญญาแบบปรับราคาได้ไปใช้นั้น ผู้ว่าจ้างต้องแจ้งและประกาศให้ผู้รับจ้างทราบ เช่น ในประกาศประกวดราคาและต้องระบุในสัญญาจ้างด้วยว่างานจ้างเหมานั้น ๆ จะใช้สัญญาแบบปรับราคาได้ พร้อมทั้งกำหนดประเภทของงานก่อสร้าง สูตรและวิธีการคำนวณที่ให้มีการปรับเพิ่มหรือลดค่างานไว้ให้ชัดเจน ในกรณีที่มีงานก่อสร้างหลายประเภทในงานจ้างคราวเดียวกัน จะต้องแยกประเภทงานก่อสร้างแต่ละประเภทให้ชัดเจนตามลักษณะของงานก่อสร้างนั้น ๆ และให้สอดคล้องกับสูตรที่กำหนดไว้"</a:t>
            </a:r>
            <a:b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     ดังนั้น ในประกาศประกวดราคาและเอกสารแนบท้ายสัญญาจะต้องระบุสูตรการปรับราคาได้ (ค่า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K)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ให้ครอบคลุมงานก่อสร้างแต่ละประเภทให้ชัดเจน และครบถ้วนตามลักษณะของงานก่อสร้าง ๆ นั้น </a:t>
            </a:r>
            <a:r>
              <a:rPr lang="th-TH" sz="1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หากจะระบุสูตรการปรับราคาได้ (ค่า </a:t>
            </a:r>
            <a:r>
              <a:rPr lang="en-US" sz="1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K)</a:t>
            </a:r>
            <a:br>
              <a:rPr lang="en-US" sz="1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ทั้ง </a:t>
            </a:r>
            <a:r>
              <a:rPr lang="en-US" sz="1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35</a:t>
            </a:r>
            <a:r>
              <a:rPr lang="th-TH" sz="1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สูตร หรือจะกำหนดสูตรการปรับราคาได้ (ค่า </a:t>
            </a:r>
            <a:r>
              <a:rPr lang="en-US" sz="1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K) </a:t>
            </a:r>
            <a:r>
              <a:rPr lang="th-TH" sz="1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ฉพาะสูตรที่จะนำมาคำนวณเงินเพิ่มหรือเรียกเงินคืนจากผู้รับจ้างตามลักษณะงานก่อสร้างจริงก็สามารถดำเนินการได้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ทั้งนี้ เพื่อให้สามารถคำนวณการจ่ายเงินเพิ่มหรือเรียกเงินคืนจากผู้รับจ้างตามสูตรได้อย่างครบถ้วน โดยไม่ทำให้ราชการเสียประโยชน์และเป็นธรรมกับผู้รับจ้าง</a:t>
            </a:r>
            <a:b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endParaRPr lang="th-TH" sz="1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624335" y="116921"/>
            <a:ext cx="2520578" cy="682012"/>
            <a:chOff x="6624335" y="116921"/>
            <a:chExt cx="2520578" cy="682012"/>
          </a:xfrm>
        </p:grpSpPr>
        <p:sp>
          <p:nvSpPr>
            <p:cNvPr id="33" name="TextBox 32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6941241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6624335" y="460380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27" name="Flowchart: Delay 26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26946" y="10721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3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44" name="Rounded Rectangle 43"/>
          <p:cNvSpPr/>
          <p:nvPr/>
        </p:nvSpPr>
        <p:spPr>
          <a:xfrm>
            <a:off x="152152" y="2111857"/>
            <a:ext cx="781660" cy="484614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Q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6999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5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208722" y="3435059"/>
            <a:ext cx="8615071" cy="2318225"/>
            <a:chOff x="224443" y="3643694"/>
            <a:chExt cx="8615071" cy="2318225"/>
          </a:xfrm>
        </p:grpSpPr>
        <p:sp>
          <p:nvSpPr>
            <p:cNvPr id="39" name="Rectangle 38"/>
            <p:cNvSpPr/>
            <p:nvPr/>
          </p:nvSpPr>
          <p:spPr>
            <a:xfrm>
              <a:off x="590204" y="3643694"/>
              <a:ext cx="8249310" cy="231822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011001" y="3845591"/>
              <a:ext cx="7680962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การนำสัญญาแบบปรับราคาได้มาใช้ตามมติคณะรัฐมนตรี เมื่อวันที่ 22 สิงหาคม 2532 แจ้งตามหนังสือ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   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สำนักเลขาธิการคณะรัฐมนตรี ที่ นร 0203/ว 109 ลงวันที่ 24 สิงหาคม 2532 ได้กำหนดการคำนวณค่า 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K 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กรณีที่มีงานก่อสร้างหลายประเภทในงานจ้างคราวเดียวกัน </a:t>
              </a:r>
              <a:r>
                <a:rPr lang="th-TH" sz="20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จะต้องแยกประเภทงานก่อสร้างแต่ละประเภท</a:t>
              </a:r>
              <a:r>
                <a:rPr lang="en-US" sz="20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     </a:t>
              </a:r>
              <a:r>
                <a:rPr lang="th-TH" sz="2000" b="1" dirty="0"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ให้ชัดเจนตามลักษณะของงานก่อสร้างนั้น ๆ และให้สอดคล้องกับสูตรที่กำหนดไว้ 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ดังนั้น หากสัญญาแบบ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  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ปรับราคาได้ดังกล่าวได้ กำหนดสูตรงานอาคารเพียงสูตรเดียว งานก่อสร้างประเภทอื่น เช่น ถนน รางน้ำ 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 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ขยายไฟฟ้าแรงสูงของบริเวณ เป็นต้น ก็ไม่สามารถนำมาคำนวณค่า 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K 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ได้</a:t>
              </a:r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224443" y="4484211"/>
              <a:ext cx="773086" cy="484788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S UI Gothic" panose="020B0600070205080204" pitchFamily="34" charset="-128"/>
                  <a:ea typeface="MS UI Gothic" panose="020B0600070205080204" pitchFamily="34" charset="-128"/>
                </a:rPr>
                <a:t>A :</a:t>
              </a:r>
              <a:endPara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624335" y="116921"/>
            <a:ext cx="2520578" cy="682012"/>
            <a:chOff x="6624335" y="116921"/>
            <a:chExt cx="2520578" cy="682012"/>
          </a:xfrm>
        </p:grpSpPr>
        <p:sp>
          <p:nvSpPr>
            <p:cNvPr id="30" name="TextBox 29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6941241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6624335" y="460380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27" name="Flowchart: Delay 26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26946" y="10721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4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08722" y="1993769"/>
            <a:ext cx="8630792" cy="1228868"/>
            <a:chOff x="208722" y="1802821"/>
            <a:chExt cx="8630792" cy="1228868"/>
          </a:xfrm>
        </p:grpSpPr>
        <p:sp>
          <p:nvSpPr>
            <p:cNvPr id="13" name="Rectangle 12"/>
            <p:cNvSpPr/>
            <p:nvPr/>
          </p:nvSpPr>
          <p:spPr>
            <a:xfrm>
              <a:off x="594262" y="1802821"/>
              <a:ext cx="8245252" cy="122886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dirty="0"/>
                <a:t> </a:t>
              </a: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997528" y="1842341"/>
              <a:ext cx="7841986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ตามสัญญาจ้างเป็นงานก่อสร้างอาคารและกำหนดสูตรคำนวณค่า 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K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ไว้เพียงสูตรเดียว แต่งานก่อสร้างมี</a:t>
              </a:r>
              <a:b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</a:b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งานอื่นด้วย เช่น ถนน รางน้ำ ขยายไฟฟ้าแรงสูงของบริเวณ จะใช้สูตรไหนคำนวณและสามารถนำมาคำนวณ</a:t>
              </a:r>
              <a:b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</a:b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ค่า 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K 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ได้หรือไม่</a:t>
              </a:r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208722" y="2171493"/>
              <a:ext cx="781660" cy="484614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S UI Gothic" panose="020B0600070205080204" pitchFamily="34" charset="-128"/>
                  <a:ea typeface="MS UI Gothic" panose="020B0600070205080204" pitchFamily="34" charset="-128"/>
                </a:rPr>
                <a:t>Q :</a:t>
              </a:r>
              <a:endPara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2990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6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sp>
        <p:nvSpPr>
          <p:cNvPr id="13" name="Rectangle 12"/>
          <p:cNvSpPr/>
          <p:nvPr/>
        </p:nvSpPr>
        <p:spPr>
          <a:xfrm>
            <a:off x="594261" y="1879021"/>
            <a:ext cx="8245252" cy="214390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/>
              <a:t> 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90204" y="4189523"/>
            <a:ext cx="8249310" cy="18481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6" name="Rectangle 45"/>
          <p:cNvSpPr/>
          <p:nvPr/>
        </p:nvSpPr>
        <p:spPr>
          <a:xfrm>
            <a:off x="997527" y="1965791"/>
            <a:ext cx="78419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หากงานปรับปรุงและซ่อมแซมเกี่ยวกับงานอาคาร ก็ต้องใช้สูตรงานอาคารเป็นสูตรคำนวณเงินเพิ่มหรือลดค่างานก่อสร้างตามสัญญาแบบปรับราคาได้ (ค่า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K)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ใช่หรือไม่</a:t>
            </a:r>
          </a:p>
          <a:p>
            <a:pPr marL="457200" indent="-457200">
              <a:buAutoNum type="arabicPeriod"/>
            </a:pP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หากงานปรับปรุงซ่อมแซมอาคารนั้น มีสัดส่วนการใช้วัสดุที่ไม่เป็นไปตามโครงสร้างของสูตรการคำนวณ หน่วยงานไม่ต้องนำสัญญาแบบปรับราคาได้ (ค่า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K)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มาใช้ในการทำสัญญาจ้างใช่หรือไม่</a:t>
            </a:r>
          </a:p>
          <a:p>
            <a:pPr marL="457200" indent="-457200">
              <a:buAutoNum type="arabicPeriod"/>
            </a:pP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หากสำนักงบประมาณวินิจฉัยประเด็นในข้อ 2 ว่าไม่ต้องนำสัญญาแบบปรับราคาได้ (ค่า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K)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มาใช้ในการทำสัญญาจ้าง หน่วยงานจะต้องระบุในประกาศ เอกสารเชิญชวน ให้ชัดเจนว่างานรับเหมารายการนี้ไม่ต้องนำสัญญาแบบปรับราคาได้ (ค่า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K)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มาใช้ในการทำสัญญาจ้างใช่หรือไม่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224443" y="4484211"/>
            <a:ext cx="773086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97529" y="4196546"/>
            <a:ext cx="78419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หากหน่วยงานได้พิจารณางานปรับปรุงซ่อมแซมอาคารดังกล่าวแล้วเห็นว่า มีองค์ประกอบไม่สอดคล้องกับสูตรที่กำหนดไว้ตามประเภทและลักษณะงานก่อสร้างตามมติคณะรัฐมนตรี วันที่ 22 สิงหาคม 2532 แจ้งตามหนังสือสำนักเลขาธิการคณะรัฐมนตรี นร 0203/ ว 109 ลงวันที่ 24 สิงหาคม 2532 แล้ว หน่วยงานอาจไม่ต้องนำสัญญาแบบปรับราคาได้ (ค่า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K)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มาใช้ในการทำสัญญาจ้าง ทั้งนี้ หน่วยงานจำเป็นต้องระบุข้อความไว้ในสัญญาจ้างหรือเอกสารเชิญชวนให้ชัดเจนว่า งานก่อสร้างดังกล่าวไม่ได้อยู่ในประเภทงานก่อสร้างตามมติคณะรัฐมนตรีกำหนดและไม่เป็นสัญญาจ้างแบบปรับราคาได้ หรือข้อความอื่นในลักษณะเดียวกัน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6624335" y="116921"/>
            <a:ext cx="2520578" cy="682012"/>
            <a:chOff x="6624335" y="116921"/>
            <a:chExt cx="2520578" cy="682012"/>
          </a:xfrm>
        </p:grpSpPr>
        <p:sp>
          <p:nvSpPr>
            <p:cNvPr id="33" name="TextBox 32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6941241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6624335" y="460380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27" name="Flowchart: Delay 26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26946" y="10721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5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44" name="Rounded Rectangle 43"/>
          <p:cNvSpPr/>
          <p:nvPr/>
        </p:nvSpPr>
        <p:spPr>
          <a:xfrm>
            <a:off x="142848" y="2643778"/>
            <a:ext cx="781660" cy="484614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Q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0573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7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grpSp>
        <p:nvGrpSpPr>
          <p:cNvPr id="43" name="Group 42"/>
          <p:cNvGrpSpPr/>
          <p:nvPr/>
        </p:nvGrpSpPr>
        <p:grpSpPr>
          <a:xfrm>
            <a:off x="189287" y="1802821"/>
            <a:ext cx="8650227" cy="1117631"/>
            <a:chOff x="189673" y="1761228"/>
            <a:chExt cx="8555316" cy="1367192"/>
          </a:xfrm>
        </p:grpSpPr>
        <p:sp>
          <p:nvSpPr>
            <p:cNvPr id="13" name="Rectangle 12"/>
            <p:cNvSpPr/>
            <p:nvPr/>
          </p:nvSpPr>
          <p:spPr>
            <a:xfrm>
              <a:off x="590204" y="1761228"/>
              <a:ext cx="8154785" cy="136719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dirty="0"/>
                <a:t> </a:t>
              </a: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189673" y="2153409"/>
              <a:ext cx="773084" cy="593039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S UI Gothic" panose="020B0600070205080204" pitchFamily="34" charset="-128"/>
                  <a:ea typeface="MS UI Gothic" panose="020B0600070205080204" pitchFamily="34" charset="-128"/>
                </a:rPr>
                <a:t>Q :</a:t>
              </a:r>
              <a:endPara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sp>
        <p:nvSpPr>
          <p:cNvPr id="39" name="Rectangle 38"/>
          <p:cNvSpPr/>
          <p:nvPr/>
        </p:nvSpPr>
        <p:spPr>
          <a:xfrm>
            <a:off x="590204" y="3108230"/>
            <a:ext cx="8249310" cy="26450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6" name="Rectangle 45"/>
          <p:cNvSpPr/>
          <p:nvPr/>
        </p:nvSpPr>
        <p:spPr>
          <a:xfrm>
            <a:off x="997528" y="1842341"/>
            <a:ext cx="78419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1.เมื่อได้จัดทำรายละเอียดค่า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ถูกต้องแล้ว หน่วยงานที่จะพิจารณาสั่งจ่ายคืน คือหน่วยงานใด</a:t>
            </a:r>
            <a:b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และระยะเวลาคืนค่า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ควรจะเป็นระยะเวลาเท่าใด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หากหน่วยงานคิดค่า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 มากกว่าที่ผู้รับจ้างขอมา ทำอย่างไร</a:t>
            </a:r>
          </a:p>
        </p:txBody>
      </p:sp>
      <p:sp>
        <p:nvSpPr>
          <p:cNvPr id="47" name="Rectangle 46"/>
          <p:cNvSpPr/>
          <p:nvPr/>
        </p:nvSpPr>
        <p:spPr>
          <a:xfrm>
            <a:off x="919446" y="3273295"/>
            <a:ext cx="78640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หน่วยงานที่จะพิจารณาอนุมัติจ่ายเงินเพิ่มหรือเรียกเงินคืน แยกเป็น </a:t>
            </a:r>
            <a:b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1.1 กรณีสัญญาจ้างที่มีวงเงินค่าจ้างไม่เกิน 50 ล้านบาท กำหนดให้หน่วยงานภาครัฐเจ้าของสัญญาจ้างเป็นผู้ตรวจสอบและอนุมัติจ่ายเงินเพิ่มหรือเรียกเงินคืนจากผู้รับจ้าง ตามมติคณะรัฐมนตรี เมื่อวันที่ 5 มิถุนายน 2544</a:t>
            </a:r>
            <a:b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แจ้งตามหนังสือสำนักเลขาธิการคณะรัฐมนตรี ที่ นร 0205/ว 114 ลงวันที่ 15 มิถุนายน 2544 </a:t>
            </a:r>
          </a:p>
          <a:p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1.2 กรณีสัญญาจ้างที่มีวงเงินค่าจ้างเกิน 50 ล้านบาท กำหนดให้หน่วยงานภาครัฐที่เป็นคู่สัญญาตรวจสอบและส่งเรื่องให้สำนักงบประมาณตรวจสอบและเห็นชอบการจ่ายเงินเพิ่มหรือเรียกเงินคืนจากผู้รับจ้าง ตามมติคณะรัฐมนตรี เมื่อวันที่ 22 สิงหาคม 2532 แจ้งตามหนังสือสำนักเลขาธิการ คณะรัฐมนตรี ที่ นร 0203/ว 109 ลงวันที่ 24 สิงหาคม 2532</a:t>
            </a:r>
          </a:p>
          <a:p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2.กรณีหน่วยงานตรวจสอบการจ่ายเงินค่า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ได้มากกว่าที่ผู้รับจ้างขอมา จะอนุมัติจ่ายเงินให้ตามที่ผู้รับจ้างขอ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224443" y="4484211"/>
            <a:ext cx="773086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6624335" y="116921"/>
            <a:ext cx="2520578" cy="682012"/>
            <a:chOff x="6624335" y="116921"/>
            <a:chExt cx="2520578" cy="682012"/>
          </a:xfrm>
        </p:grpSpPr>
        <p:sp>
          <p:nvSpPr>
            <p:cNvPr id="30" name="TextBox 29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6941241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6624335" y="460380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27" name="Flowchart: Delay 26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26946" y="10721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6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6808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8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sp>
        <p:nvSpPr>
          <p:cNvPr id="13" name="Rectangle 12"/>
          <p:cNvSpPr/>
          <p:nvPr/>
        </p:nvSpPr>
        <p:spPr>
          <a:xfrm>
            <a:off x="608108" y="1854153"/>
            <a:ext cx="8410824" cy="9381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/>
              <a:t> 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90204" y="2935879"/>
            <a:ext cx="8428728" cy="30117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8" name="Rounded Rectangle 47"/>
          <p:cNvSpPr/>
          <p:nvPr/>
        </p:nvSpPr>
        <p:spPr>
          <a:xfrm>
            <a:off x="84271" y="3856711"/>
            <a:ext cx="773086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624335" y="116921"/>
            <a:ext cx="2520578" cy="682012"/>
            <a:chOff x="6624335" y="116921"/>
            <a:chExt cx="2520578" cy="682012"/>
          </a:xfrm>
        </p:grpSpPr>
        <p:sp>
          <p:nvSpPr>
            <p:cNvPr id="33" name="TextBox 32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6941241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6624335" y="460380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sp>
        <p:nvSpPr>
          <p:cNvPr id="4" name="Rectangle 3"/>
          <p:cNvSpPr/>
          <p:nvPr/>
        </p:nvSpPr>
        <p:spPr>
          <a:xfrm>
            <a:off x="844219" y="1835027"/>
            <a:ext cx="77730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 องค์กร​ปกครอง​ส่วน​ท้องถิ่น(อปท.)​ได้รับเงินอุดหนุน​เฉพาะกิจ​โครงการก่อสร้าง​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แล้วได้ทำสัญญา​แบบปรับราคาได้ ค่า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เมื่อมีการเบิกจ่ายเงินงวดสุดท้าย​เรียบร้อยต่อมาผู้รับจ้างได้ขอคืนเงินค่า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คำถาม เงิน​ชดเชย​ ค่า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ทาง อปท. ต้องทำหนังสือขอเบิกเงินงบกลาง จากสำนักงบประมาณ​ใช่หรือไม่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เพราะงบประมาณ​ดังกล่าวเป็นงบประมาณ​จากส่วนกลาง​</a:t>
            </a:r>
            <a:endParaRPr lang="en-US" sz="1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-614364" y="-5751458"/>
            <a:ext cx="103727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ตามมติคณะรัฐมนตรีเมื่อวันที่ ๒๒ สิงหาคม ๒๕๓๒ แจ้งตามหนังสือสำนักเลขาธิการคณะรัฐมนตรี ที่ นร ๐๒๐๓/ว ๑๐๙ ลงวันที่ ๒๔ สิงหาคม ๒๕๓๒ กำหนดให้งานจ้างเหมาก่อสร้างของรัฐวิสาหกิจ หน่วยงานตามกฎหมายว่าด้วยการบริหารราชการส่วนท้องถิ่น หน่วยงานอื่นที่มีกฎหมายบัญญัติให้มีฐานะเป็นราชการบริหารส่วนท้องถิ่น หรือหน่วยงานอื่นของรัฐ ก็ให้นำเงื่อนไข หลักเกณฑ์ประเภทงานก่อสร้าง สูตรและวิธีการคำนวณที่ใช้กับสัญญาแบบปรับราคาได้ไปใช้ด้วย ในกรณีที่จำเป็นต้องเพิ่มเงิน ให้ใช้เงินจากงบประมาณของรัฐวิสาหกิจ หน่วยงานตามกฎหมายว่าด้วยการบริหารราชการส่วนท้องถิ่น หน่วยงานอื่นที่มีกฎหมายบัญญัติให้มีฐานะเป็นราชการบริหารส่วนท้องถิ่น หรือหน่วยงานอื่นของรัฐนั้นเองหรือจ่ายตามสัดส่วนแหล่งที่มาของเงินค่าก่อสร้างนั้น หรือตามที่สำนักงบประมาณพิจารณาวินิจฉัยแล้วแต่กรณี</a:t>
            </a:r>
            <a:b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b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        ดังนั้น ในกรณีที่หารือดังกล่าวข้างต้น องค์กรปกครองส่วนท้องถิ่น (อปท.) ได้รับเงินอุดหนุนเฉพาะกิจโครงการก่อสร้างแล้ว ได้ประกาศประกวดราคาและทำสัญญาแบบปรับราคาได้ (ค่า 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K)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เมื่อผู้รับจ้างได้เรียกร้องเงินเพิ่มค่างานก่อสร้างดังกล่าว แยกเป็น</a:t>
            </a:r>
            <a:b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b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        ๑. กรณีสัญญาจ้างมีวงเงินไม่เกิน ๕๐ ล้านบาท ตามหนังสือสำนักงบประมาณ ที่ นร ๐๔๐๗/ว ๑๕๐ ลงวันที่ ๒๔ สิงหาคม ๒๕๔๔ หน่วยงานภาครัฐเจ้าของสัญญาจ้าง ต้องตรวจสอบและอนุมัติการจ่ายเงินเพิ่มค่างานก่อสร้างโดยใช้เงินงบประมาณเหลือจ่าย หรือเงินนอกงบประมาณ หรือเงินนอกงบประมาณ หรือเงินอื่นใดที่อาจนำมาจ่ายให้กับผู้รับจ้างได้ และหากไม่มีเงินดังกล่าวแล้วให้ขอใช้จากเงินงบกลาง รายการเงินชดเชยค่างานสิ่งก่อสร้าง จากสำนักงบประมาณ</a:t>
            </a:r>
            <a:b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b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        ๒. กรณีสัญญาจ้างที่มีวงเงินเกิน ๕๐ ล้านบาท หน่วยงานภาครัฐเจ้าของสัญญาจ้างได้ตรวจสอบการจ่ายเงินเพิ่มให้กับผู้รับจ้างแล้ว ต้องส่งให้สำนักงบประมาณตรวจสอบและเห็นชอบก่อนจ่ายเงินเพิ่มดังกล่าว พร้อมระบุแหล่งที่มาของเงินค่าก่อสร้าง และแหล่งเงินที่จะนำมาจ่ายเงินเพิ่มให้กับผู้รับจ้างด้วย</a:t>
            </a:r>
            <a:endParaRPr lang="en-US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03594" y="3044973"/>
            <a:ext cx="881696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ในกรณีที่จำเป็นต้องเพิ่มเงินให้ใช้เงินจากงบประมาณของรัฐวิสาหกิจ หน่วยงานตามกฎหมายว่าด้วยการบริหารราชการส่วนท้องถิ่น</a:t>
            </a:r>
            <a:b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หน่วยงานอื่นที่มีกฎหมายบัญญัติให้มีฐานะเป็นราชการบริหารส่วนท้องถิ่น หรือหน่วยงานอื่นของรัฐนั้นเองหรือจ่ายตาม</a:t>
            </a:r>
            <a:b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สัดส่วนแหล่งที่มาของเงินค่าก่อสร้างนั้น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หรือตามที่สำนักงบประมาณพิจารณาวินิจฉัยแล้วแต่กรณี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ดังนั้น</a:t>
            </a:r>
          </a:p>
          <a:p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1.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กรณีสัญญาจ้างมีวงเงินไม่เกิน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50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ล้านบาท ตามหนังสือสำนักงบประมาณ ที่ นร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0407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/ว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150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ลงวันที่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24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สิงหาคม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2544</a:t>
            </a:r>
            <a:b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หน่วยงานภาครัฐเจ้าของสัญญาจ้าง ต้องตรวจสอบและอนุมัติการจ่ายเงินเพิ่มค่างานก่อสร้างโดยใช้เงินงบประมาณเหลือจ่าย</a:t>
            </a:r>
            <a:b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หรือเงินนอกงบประมาณ หรือเงินนอกงบประมาณ หรือเงินอื่นใดที่อาจนำมาจ่ายให้กับผู้รับจ้างได้ และหากไม่มีเงินดังกล่าวแล้ว</a:t>
            </a:r>
            <a:b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ให้ขอใช้จากเงินงบกลาง รายการเงินชดเชยค่างานสิ่งก่อสร้าง จากสำนักงบประมาณ</a:t>
            </a:r>
            <a:b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       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กรณีสัญญาจ้างที่มีวงเงินเกิน 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50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ล้านบาท หน่วยงานภาครัฐเจ้าของสัญญาจ้างได้ตรวจสอบการจ่ายเงินเพิ่ม</a:t>
            </a:r>
            <a:b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ให้กับผู้รับจ้างแล้ว</a:t>
            </a:r>
            <a: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ต้องส่งให้สำนักงบประมาณตรวจสอบและเห็นชอบก่อนจ่ายเงินเพิ่มดังกล่าว พร้อมระบุแหล่งที่มา</a:t>
            </a:r>
            <a:br>
              <a: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ของเงินค่าก่อสร้างและแหล่งเงินที่จะนำมาจ่ายเงินเพิ่มให้กับผู้รับจ้างด้วย</a:t>
            </a:r>
            <a:endParaRPr lang="en-US" sz="1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29" name="Flowchart: Delay 28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26946" y="10721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7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45" name="Rounded Rectangle 44"/>
          <p:cNvSpPr/>
          <p:nvPr/>
        </p:nvSpPr>
        <p:spPr>
          <a:xfrm>
            <a:off x="75697" y="2054385"/>
            <a:ext cx="781660" cy="484614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Q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57162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6106125"/>
            <a:ext cx="9144000" cy="759557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871662" y="6091838"/>
            <a:ext cx="540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สำนักงบประมาณ  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Budget Bureau</a:t>
            </a:r>
            <a:endParaRPr lang="th-TH" sz="18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14639" y="6458968"/>
            <a:ext cx="350043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DC03D-864C-4538-9A98-505BFEA4D692}" type="slidenum">
              <a:rPr lang="th-TH" smtClean="0"/>
              <a:t>9</a:t>
            </a:fld>
            <a:endParaRPr lang="th-TH" dirty="0"/>
          </a:p>
        </p:txBody>
      </p:sp>
      <p:sp>
        <p:nvSpPr>
          <p:cNvPr id="18" name="Rectangle 17"/>
          <p:cNvSpPr/>
          <p:nvPr/>
        </p:nvSpPr>
        <p:spPr>
          <a:xfrm>
            <a:off x="2278855" y="6461170"/>
            <a:ext cx="4586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เป็นหนึ่งในกลไกสำคัญในการขับเคลื่อนนโยบายรัฐบาลที่ทันสมัยและเชื่อถือได้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71440"/>
            <a:ext cx="2557829" cy="701766"/>
            <a:chOff x="0" y="71440"/>
            <a:chExt cx="2557829" cy="70176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" t="7315" r="48358" b="10754"/>
            <a:stretch/>
          </p:blipFill>
          <p:spPr>
            <a:xfrm>
              <a:off x="0" y="71440"/>
              <a:ext cx="2393524" cy="701766"/>
            </a:xfrm>
            <a:prstGeom prst="rect">
              <a:avLst/>
            </a:prstGeom>
          </p:spPr>
        </p:pic>
        <p:pic>
          <p:nvPicPr>
            <p:cNvPr id="23" name="รูปภาพ 24"/>
            <p:cNvPicPr>
              <a:picLocks noChangeAspect="1"/>
            </p:cNvPicPr>
            <p:nvPr/>
          </p:nvPicPr>
          <p:blipFill rotWithShape="1">
            <a:blip r:embed="rId4"/>
            <a:srcRect l="22709"/>
            <a:stretch/>
          </p:blipFill>
          <p:spPr>
            <a:xfrm>
              <a:off x="722696" y="168210"/>
              <a:ext cx="1835133" cy="511685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615" y="761864"/>
            <a:ext cx="9143717" cy="950558"/>
            <a:chOff x="2615" y="739218"/>
            <a:chExt cx="9143717" cy="1486149"/>
          </a:xfrm>
        </p:grpSpPr>
        <p:sp>
          <p:nvSpPr>
            <p:cNvPr id="28" name="Rectangle 27"/>
            <p:cNvSpPr/>
            <p:nvPr/>
          </p:nvSpPr>
          <p:spPr>
            <a:xfrm>
              <a:off x="2615" y="1043612"/>
              <a:ext cx="9141384" cy="118175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ตัวอย่างคำถามที่พบบ่อย (</a:t>
              </a:r>
              <a:r>
                <a:rPr lang="en-US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FAQ)</a:t>
              </a:r>
              <a:endParaRPr lang="th-TH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4851482" y="739218"/>
              <a:ext cx="4294850" cy="577432"/>
              <a:chOff x="6777513" y="739218"/>
              <a:chExt cx="2366481" cy="577432"/>
            </a:xfrm>
          </p:grpSpPr>
          <p:sp>
            <p:nvSpPr>
              <p:cNvPr id="32" name="Pentagon 31"/>
              <p:cNvSpPr/>
              <p:nvPr/>
            </p:nvSpPr>
            <p:spPr>
              <a:xfrm flipH="1">
                <a:off x="6976203" y="808019"/>
                <a:ext cx="2167791" cy="460509"/>
              </a:xfrm>
              <a:prstGeom prst="homePlate">
                <a:avLst/>
              </a:prstGeom>
              <a:solidFill>
                <a:srgbClr val="00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77513" y="739218"/>
                <a:ext cx="2365195" cy="5774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h-TH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เงินชดเชยค่างานก่อสร้างตามสัญญาแบบปรับราคาได้ (ค่า </a:t>
                </a:r>
                <a:r>
                  <a:rPr lang="en-US" sz="1800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K )</a:t>
                </a:r>
              </a:p>
            </p:txBody>
          </p:sp>
        </p:grpSp>
      </p:grpSp>
      <p:sp>
        <p:nvSpPr>
          <p:cNvPr id="13" name="Rectangle 12"/>
          <p:cNvSpPr/>
          <p:nvPr/>
        </p:nvSpPr>
        <p:spPr>
          <a:xfrm>
            <a:off x="594262" y="1802820"/>
            <a:ext cx="8245252" cy="22013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/>
              <a:t> 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90204" y="4115284"/>
            <a:ext cx="8249310" cy="18466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6" name="Rectangle 45"/>
          <p:cNvSpPr/>
          <p:nvPr/>
        </p:nvSpPr>
        <p:spPr>
          <a:xfrm>
            <a:off x="875787" y="1954709"/>
            <a:ext cx="78419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ในการคิดค่า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ให้คิดค่างานจากราคากลางของหน่วยงานราชการหรือราคาตาม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BOQ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ที่ผู้รับจ้างเสนอมา 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ในแต่ละงวดหากมีงวดหนึ่งที่มีการหักค่างานที่ผู้รับจ้างไม่สามารถดำเนินการได้โดยไม่ใช่ความผิดจากผู้รับจ้าง และไม่ได้ทำข้อตกลงแก้ไขสัญญาเพิ่มเติมไว้ ให้คิดค่า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ากค่างานเต็มตามงวดของตามสัญญาเดิมหรือให้คิดจากค่างานตามสัญญาโดยหักค่างานที่ไม่สามารถดำเนินการออก 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หากผู้รับจ้างถูกหักค่าปรับในงวดนั้นๆ โดยไม่ได้ทำข้อตกลงแก้ไขสัญญาเพิ่มเติมไว้ ให้คิดค่า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จากค่างานเต็มตามงวดของตามสัญญาเดิม หรือให้คิดจากค่างานตามสัญญาหักค่าปรับ </a:t>
            </a:r>
          </a:p>
        </p:txBody>
      </p:sp>
      <p:sp>
        <p:nvSpPr>
          <p:cNvPr id="47" name="Rectangle 46"/>
          <p:cNvSpPr/>
          <p:nvPr/>
        </p:nvSpPr>
        <p:spPr>
          <a:xfrm>
            <a:off x="997528" y="4134065"/>
            <a:ext cx="76809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การคำนวณเงินชดเชยค่างานสิ่งก่อสร้าง (ค่า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K)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ให้คำนวณจากค่างานที่ส่งมอบในแต่ละงวด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</a:t>
            </a:r>
          </a:p>
          <a:p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ซึ่งเป็นราคาตาม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BOQ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ที่ผู้รับจ้างแนบท้ายสัญญา 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ให้คิดค่า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เฉพาะงานที่มีการส่งมอบและหักค่างานที่ไม่อยู่ในข่ายได้รับการพิจารณาค่า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ออก 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การคำนวณค่า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ให้คำนวณจากค่างานที่ส่งมอบโดย</a:t>
            </a:r>
            <a:r>
              <a:rPr lang="th-TH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ไม่ต้องหักค่าปรับ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ทั้งนี้ สามารถดูรายละเอียดได้จากเว็บไซต์ของสำนักงบประมาณ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www.bb.go.th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หัวข้อ คู่มือ เอกสารฯ คู่มือการตรวจสอบเงินชดเชยค่างานก่อสร้าง (ค่า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193574" y="4809528"/>
            <a:ext cx="773086" cy="4847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6624335" y="116921"/>
            <a:ext cx="2520578" cy="682012"/>
            <a:chOff x="6624335" y="116921"/>
            <a:chExt cx="2520578" cy="682012"/>
          </a:xfrm>
        </p:grpSpPr>
        <p:sp>
          <p:nvSpPr>
            <p:cNvPr id="30" name="TextBox 29"/>
            <p:cNvSpPr txBox="1"/>
            <p:nvPr/>
          </p:nvSpPr>
          <p:spPr>
            <a:xfrm>
              <a:off x="6870516" y="116921"/>
              <a:ext cx="2274397" cy="400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0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กองมาตรฐานงบประมาณ 1</a:t>
              </a:r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6941241" y="487483"/>
              <a:ext cx="2196000" cy="0"/>
            </a:xfrm>
            <a:prstGeom prst="line">
              <a:avLst/>
            </a:prstGeom>
            <a:ln w="254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6624335" y="460380"/>
              <a:ext cx="2519665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>
                  <a:solidFill>
                    <a:srgbClr val="CF9222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BUDGETING STANDARD I DIVISION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1" y="1048900"/>
            <a:ext cx="608109" cy="555027"/>
            <a:chOff x="-1" y="1048900"/>
            <a:chExt cx="608109" cy="555027"/>
          </a:xfrm>
        </p:grpSpPr>
        <p:sp>
          <p:nvSpPr>
            <p:cNvPr id="27" name="Flowchart: Delay 26"/>
            <p:cNvSpPr/>
            <p:nvPr/>
          </p:nvSpPr>
          <p:spPr>
            <a:xfrm>
              <a:off x="-1" y="1048900"/>
              <a:ext cx="608109" cy="555027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668" y="1110199"/>
              <a:ext cx="453524" cy="44330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106350" y="1162075"/>
              <a:ext cx="360177" cy="34457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42848" y="1197729"/>
              <a:ext cx="287180" cy="273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26946" y="1072147"/>
              <a:ext cx="453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8</a:t>
              </a:r>
              <a:endParaRPr lang="en-US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42" name="Rounded Rectangle 41"/>
          <p:cNvSpPr/>
          <p:nvPr/>
        </p:nvSpPr>
        <p:spPr>
          <a:xfrm>
            <a:off x="142848" y="2608203"/>
            <a:ext cx="781660" cy="484614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Q :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55618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B template presentation_2.pptx" id="{53F10558-5B19-4809-BA33-0D77D2B80B79}" vid="{C71E2D54-EFDC-41DA-B791-062B93B2AD1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BB template presentation_2</Template>
  <TotalTime>6388</TotalTime>
  <Words>7368</Words>
  <Application>Microsoft Office PowerPoint</Application>
  <PresentationFormat>นำเสนอทางหน้าจอ (4:3)</PresentationFormat>
  <Paragraphs>436</Paragraphs>
  <Slides>27</Slides>
  <Notes>27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8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27</vt:i4>
      </vt:variant>
    </vt:vector>
  </HeadingPairs>
  <TitlesOfParts>
    <vt:vector size="36" baseType="lpstr">
      <vt:lpstr>MS UI Gothic</vt:lpstr>
      <vt:lpstr>Angsana New</vt:lpstr>
      <vt:lpstr>Arial</vt:lpstr>
      <vt:lpstr>Calibri</vt:lpstr>
      <vt:lpstr>Calibri Light</vt:lpstr>
      <vt:lpstr>Cordia New</vt:lpstr>
      <vt:lpstr>TH SarabunPSK</vt:lpstr>
      <vt:lpstr>Times New Roman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กีรติ หล่อโลหการ</dc:creator>
  <cp:lastModifiedBy>อานนท์ อิงคนินันท์</cp:lastModifiedBy>
  <cp:revision>412</cp:revision>
  <cp:lastPrinted>2021-01-06T07:46:33Z</cp:lastPrinted>
  <dcterms:created xsi:type="dcterms:W3CDTF">2017-02-15T06:49:33Z</dcterms:created>
  <dcterms:modified xsi:type="dcterms:W3CDTF">2024-03-01T03:08:39Z</dcterms:modified>
</cp:coreProperties>
</file>